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87" r:id="rId14"/>
    <p:sldId id="272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2" d="100"/>
          <a:sy n="132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3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26" Type="http://schemas.openxmlformats.org/officeDocument/2006/relationships/image" Target="../media/image53.svg"/><Relationship Id="rId3" Type="http://schemas.openxmlformats.org/officeDocument/2006/relationships/image" Target="../media/image32.png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51.sv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info@xpdigital.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303520" cy="514350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669280" y="36576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669280" y="96012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669280" y="155448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0" y="214884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669280" y="274320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669280" y="333756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669280" y="393192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669280" y="4526280"/>
            <a:ext cx="3200400" cy="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669280" y="365760"/>
            <a:ext cx="0" cy="411480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217920" y="365760"/>
            <a:ext cx="0" cy="411480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766560" y="365760"/>
            <a:ext cx="0" cy="411480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315200" y="365760"/>
            <a:ext cx="0" cy="411480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863840" y="365760"/>
            <a:ext cx="0" cy="411480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412480" y="365760"/>
            <a:ext cx="0" cy="4114800"/>
          </a:xfrm>
          <a:prstGeom prst="line">
            <a:avLst/>
          </a:prstGeom>
          <a:noFill/>
          <a:ln w="3810">
            <a:solidFill>
              <a:srgbClr val="00D4FF">
                <a:alpha val="25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858000" y="27432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23760" y="27432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589520" y="27432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858000" y="64008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223760" y="64008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7589520" y="64008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858000" y="100584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7223760" y="100584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589520" y="1005840"/>
            <a:ext cx="109728" cy="109728"/>
          </a:xfrm>
          <a:prstGeom prst="ellipse">
            <a:avLst/>
          </a:prstGeom>
          <a:solidFill>
            <a:srgbClr val="00D4FF">
              <a:alpha val="5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74320" y="100584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Ciudad Inteligente</a:t>
            </a:r>
            <a:endParaRPr lang="en-US" sz="3600" dirty="0"/>
          </a:p>
        </p:txBody>
      </p:sp>
      <p:sp>
        <p:nvSpPr>
          <p:cNvPr id="29" name="Text 27"/>
          <p:cNvSpPr/>
          <p:nvPr/>
        </p:nvSpPr>
        <p:spPr>
          <a:xfrm>
            <a:off x="274320" y="1691640"/>
            <a:ext cx="4754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 alcance de</a:t>
            </a:r>
            <a:endParaRPr lang="en-US" sz="3200" dirty="0"/>
          </a:p>
        </p:txBody>
      </p:sp>
      <p:sp>
        <p:nvSpPr>
          <p:cNvPr id="30" name="Text 28"/>
          <p:cNvSpPr/>
          <p:nvPr/>
        </p:nvSpPr>
        <p:spPr>
          <a:xfrm>
            <a:off x="274320" y="224028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 municipio</a:t>
            </a:r>
            <a:endParaRPr lang="en-US" sz="3600" dirty="0"/>
          </a:p>
        </p:txBody>
      </p:sp>
      <p:sp>
        <p:nvSpPr>
          <p:cNvPr id="31" name="Text 29"/>
          <p:cNvSpPr/>
          <p:nvPr/>
        </p:nvSpPr>
        <p:spPr>
          <a:xfrm>
            <a:off x="274320" y="3108960"/>
            <a:ext cx="4754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integral de gestión municipal basada en datos, automatización e inteligencia artificial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CITY  ·  DATOS EN TIEMPO REAL  ·  INTELIGENCIA ARTIFICIAL  ·  AUTOMATIZACIÓN MUNICIPAL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5943600" y="2926080"/>
            <a:ext cx="457200" cy="164592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4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492240" y="2194560"/>
            <a:ext cx="640080" cy="237744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4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223760" y="2560320"/>
            <a:ext cx="548640" cy="201168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4000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863840" y="3200400"/>
            <a:ext cx="457200" cy="137160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4000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8412480" y="2743200"/>
            <a:ext cx="548640" cy="182880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4000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583680" y="237744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766560" y="237744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583680" y="274320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766560" y="274320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6583680" y="310896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766560" y="310896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7315200" y="283464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7498080" y="283464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7315200" y="320040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498080" y="3200400"/>
            <a:ext cx="82296" cy="82296"/>
          </a:xfrm>
          <a:prstGeom prst="ellipse">
            <a:avLst/>
          </a:prstGeom>
          <a:solidFill>
            <a:srgbClr val="00D4FF">
              <a:alpha val="70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2D611D2B-280A-0C1A-EF3B-8CCC9EC6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233294"/>
            <a:ext cx="1128074" cy="447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SOBERANÍA DEL DATO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365760" y="621792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ayuntamiento deja de depender de lo que cada proveedor quiere contarle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3840480" y="1167828"/>
            <a:ext cx="1463040" cy="1463040"/>
          </a:xfrm>
          <a:prstGeom prst="ellipse">
            <a:avLst/>
          </a:prstGeom>
          <a:solidFill>
            <a:srgbClr val="00D4FF">
              <a:alpha val="15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1259268"/>
            <a:ext cx="1280160" cy="12801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56762" y="2775863"/>
            <a:ext cx="4251960" cy="82296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50000"/>
              </a:srgbClr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02" y="2958743"/>
            <a:ext cx="457200" cy="4572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15130" y="2821583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total del dato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815130" y="3123335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ayuntamiento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debe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ser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único dueño de la información municipal. Sin cesiones ni dependencias.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728762" y="2775863"/>
            <a:ext cx="4251960" cy="822960"/>
          </a:xfrm>
          <a:prstGeom prst="rect">
            <a:avLst/>
          </a:prstGeom>
          <a:solidFill>
            <a:srgbClr val="111D45"/>
          </a:solidFill>
          <a:ln w="6350">
            <a:solidFill>
              <a:srgbClr val="00B4A0">
                <a:alpha val="50000"/>
              </a:srgbClr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2958743"/>
            <a:ext cx="457200" cy="45720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387130" y="2821583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Transparencia institucional</a:t>
            </a:r>
            <a:endParaRPr lang="en-US" sz="1300" dirty="0"/>
          </a:p>
        </p:txBody>
      </p:sp>
      <p:sp>
        <p:nvSpPr>
          <p:cNvPr id="14" name="Text 9"/>
          <p:cNvSpPr/>
          <p:nvPr/>
        </p:nvSpPr>
        <p:spPr>
          <a:xfrm>
            <a:off x="5387130" y="3123335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 veraz y accesible para garantizar la rendición de cuentas al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ciudadano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Publicación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datos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vía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Open Data</a:t>
            </a:r>
            <a:endParaRPr lang="en-US" sz="1050" dirty="0"/>
          </a:p>
        </p:txBody>
      </p:sp>
      <p:sp>
        <p:nvSpPr>
          <p:cNvPr id="15" name="Shape 10"/>
          <p:cNvSpPr/>
          <p:nvPr/>
        </p:nvSpPr>
        <p:spPr>
          <a:xfrm>
            <a:off x="156762" y="3781703"/>
            <a:ext cx="4251960" cy="822960"/>
          </a:xfrm>
          <a:prstGeom prst="rect">
            <a:avLst/>
          </a:prstGeom>
          <a:solidFill>
            <a:srgbClr val="111D45"/>
          </a:solidFill>
          <a:ln w="6350">
            <a:solidFill>
              <a:srgbClr val="00E5A0">
                <a:alpha val="50000"/>
              </a:srgbClr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02" y="3964583"/>
            <a:ext cx="457200" cy="45720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15130" y="3827423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Cláusulas Smart</a:t>
            </a:r>
            <a:endParaRPr lang="en-US" sz="1300" dirty="0"/>
          </a:p>
        </p:txBody>
      </p:sp>
      <p:sp>
        <p:nvSpPr>
          <p:cNvPr id="18" name="Text 12"/>
          <p:cNvSpPr/>
          <p:nvPr/>
        </p:nvSpPr>
        <p:spPr>
          <a:xfrm>
            <a:off x="815130" y="4129175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Todos los proveedores de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servicios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debe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estar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obligados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contrato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(en las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condiciones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técnicas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la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licitación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a integrar sus datos en la plataforma municipal.</a:t>
            </a:r>
            <a:endParaRPr lang="en-US" sz="1050" dirty="0"/>
          </a:p>
        </p:txBody>
      </p:sp>
      <p:sp>
        <p:nvSpPr>
          <p:cNvPr id="19" name="Shape 13"/>
          <p:cNvSpPr/>
          <p:nvPr/>
        </p:nvSpPr>
        <p:spPr>
          <a:xfrm>
            <a:off x="4728762" y="3781703"/>
            <a:ext cx="4251960" cy="822960"/>
          </a:xfrm>
          <a:prstGeom prst="rect">
            <a:avLst/>
          </a:prstGeom>
          <a:solidFill>
            <a:srgbClr val="111D45"/>
          </a:solidFill>
          <a:ln w="6350">
            <a:solidFill>
              <a:srgbClr val="FF8C42">
                <a:alpha val="50000"/>
              </a:srgbClr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202" y="3964583"/>
            <a:ext cx="457200" cy="4572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387130" y="3827423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Sensores propios</a:t>
            </a:r>
            <a:endParaRPr lang="en-US" sz="1300" dirty="0"/>
          </a:p>
        </p:txBody>
      </p:sp>
      <p:sp>
        <p:nvSpPr>
          <p:cNvPr id="22" name="Text 15"/>
          <p:cNvSpPr/>
          <p:nvPr/>
        </p:nvSpPr>
        <p:spPr>
          <a:xfrm>
            <a:off x="5387130" y="4129175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ayuntamiento decide qué sensores instalar en cada servicio para mejorar control y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reducir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costes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Se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pueden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incluir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inversion en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licitación</a:t>
            </a: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050" dirty="0"/>
          </a:p>
        </p:txBody>
      </p:sp>
      <p:sp>
        <p:nvSpPr>
          <p:cNvPr id="23" name="Shape 16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24" name="Text 17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somos un proveedor más · Somos el socio tecnológico que pone al ayuntamiento en el centro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OPTIMIZACIÓN Y AHORRO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365760" y="62179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plataforma no es un gasto.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65760" y="10515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una inversión que se justifica sola.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274320" y="1600200"/>
            <a:ext cx="4206240" cy="1170432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74320" y="1600200"/>
            <a:ext cx="64008" cy="1170432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47672"/>
            <a:ext cx="457200" cy="457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24128" y="169164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Eficiencias invisibles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24128" y="2011680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centralización de datos detecta ineficiencias ocultas: consumos anómalos, servicios sobredimensionados y duplicidades operativas.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709160" y="1600200"/>
            <a:ext cx="4206240" cy="1170432"/>
          </a:xfrm>
          <a:prstGeom prst="rect">
            <a:avLst/>
          </a:prstGeom>
          <a:solidFill>
            <a:srgbClr val="111D45"/>
          </a:solidFill>
          <a:ln w="6350">
            <a:solidFill>
              <a:srgbClr val="00B4A0">
                <a:alpha val="5000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709160" y="1600200"/>
            <a:ext cx="64008" cy="1170432"/>
          </a:xfrm>
          <a:prstGeom prst="rect">
            <a:avLst/>
          </a:prstGeom>
          <a:solidFill>
            <a:srgbClr val="00B4A0"/>
          </a:solidFill>
          <a:ln w="12700">
            <a:solidFill>
              <a:srgbClr val="00B4A0"/>
            </a:solidFill>
            <a:prstDash val="solid"/>
          </a:ln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1947672"/>
            <a:ext cx="457200" cy="45720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58968" y="169164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Eliminación de tareas manuales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5458968" y="2011680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automatización reduce costes y errores. Menos personal dedicado a procesos que el sistema puede gestionar solo.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274320" y="2971800"/>
            <a:ext cx="4206240" cy="1170432"/>
          </a:xfrm>
          <a:prstGeom prst="rect">
            <a:avLst/>
          </a:prstGeom>
          <a:solidFill>
            <a:srgbClr val="111D45"/>
          </a:solidFill>
          <a:ln w="6350">
            <a:solidFill>
              <a:srgbClr val="FF8C42">
                <a:alpha val="50000"/>
              </a:srgbClr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274320" y="2971800"/>
            <a:ext cx="64008" cy="1170432"/>
          </a:xfrm>
          <a:prstGeom prst="rect">
            <a:avLst/>
          </a:prstGeom>
          <a:solidFill>
            <a:srgbClr val="FF8C42"/>
          </a:solidFill>
          <a:ln w="12700">
            <a:solidFill>
              <a:srgbClr val="FF8C42"/>
            </a:solidFill>
            <a:prstDash val="solid"/>
          </a:ln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19272"/>
            <a:ext cx="457200" cy="45720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24128" y="306324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Anticipación a incidencias</a:t>
            </a:r>
            <a:endParaRPr lang="en-US" sz="1300" dirty="0"/>
          </a:p>
        </p:txBody>
      </p:sp>
      <p:sp>
        <p:nvSpPr>
          <p:cNvPr id="20" name="Text 15"/>
          <p:cNvSpPr/>
          <p:nvPr/>
        </p:nvSpPr>
        <p:spPr>
          <a:xfrm>
            <a:off x="1024128" y="3383280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Evitar una urgencia siempre es más barato que resolverla. La detección temprana ahorra intervenciones de emergencia.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4709160" y="2971800"/>
            <a:ext cx="4206240" cy="1170432"/>
          </a:xfrm>
          <a:prstGeom prst="rect">
            <a:avLst/>
          </a:prstGeom>
          <a:solidFill>
            <a:srgbClr val="111D45"/>
          </a:solidFill>
          <a:ln w="635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4709160" y="2971800"/>
            <a:ext cx="64008" cy="1170432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040" y="3319272"/>
            <a:ext cx="457200" cy="45720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5458968" y="306324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Subvenciones disponibles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458968" y="3383280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City de la Diputación, Territoris Innovadors (convocatoria actualmente abierta) pueden financiar parcial o totalmente la implantación.</a:t>
            </a:r>
            <a:endParaRPr lang="en-US" sz="1100" dirty="0"/>
          </a:p>
        </p:txBody>
      </p:sp>
      <p:sp>
        <p:nvSpPr>
          <p:cNvPr id="26" name="Shape 20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27" name="Text 21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muchos casos, el ahorro generado supera con creces el coste del propio sistema.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9144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MÓDULO 4  ·  MANTENIMIENTO DE INSTALACIONES Y MAQUINARIA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365760" y="621792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la revisión pendiente a la anticipación de averías.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365760" y="1042416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Todos los edificios, instalaciones y máquinas del municipio bajo control.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256032" y="1463040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8B5CF6">
                <a:alpha val="60000"/>
              </a:srgbClr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527048"/>
            <a:ext cx="274320" cy="2743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658368" y="146304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Edificios e instalaciones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2404872" y="1463040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60000"/>
              </a:srgbClr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1527048"/>
            <a:ext cx="274320" cy="27432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807208" y="146304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Seguridad y mantenimiento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256032" y="1947672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2D9CDB">
                <a:alpha val="60000"/>
              </a:srgbClr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58368" y="1947672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Aguas potables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2404872" y="1947672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EB5757">
                <a:alpha val="60000"/>
              </a:srgbClr>
            </a:solidFill>
            <a:prstDash val="solid"/>
          </a:ln>
        </p:spPr>
      </p:sp>
      <p:sp>
        <p:nvSpPr>
          <p:cNvPr id="18" name="Text 12"/>
          <p:cNvSpPr/>
          <p:nvPr/>
        </p:nvSpPr>
        <p:spPr>
          <a:xfrm>
            <a:off x="2807208" y="1947672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Incidencias</a:t>
            </a:r>
            <a:endParaRPr lang="en-US" sz="1050" dirty="0"/>
          </a:p>
        </p:txBody>
      </p:sp>
      <p:sp>
        <p:nvSpPr>
          <p:cNvPr id="19" name="Shape 13"/>
          <p:cNvSpPr/>
          <p:nvPr/>
        </p:nvSpPr>
        <p:spPr>
          <a:xfrm>
            <a:off x="256032" y="2432304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27AE60">
                <a:alpha val="60000"/>
              </a:srgbClr>
            </a:solidFill>
            <a:prstDash val="solid"/>
          </a:ln>
        </p:spPr>
      </p:sp>
      <p:sp>
        <p:nvSpPr>
          <p:cNvPr id="21" name="Text 14"/>
          <p:cNvSpPr/>
          <p:nvPr/>
        </p:nvSpPr>
        <p:spPr>
          <a:xfrm>
            <a:off x="658368" y="2432304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de Legionela</a:t>
            </a:r>
            <a:endParaRPr lang="en-US" sz="1050" dirty="0"/>
          </a:p>
        </p:txBody>
      </p:sp>
      <p:sp>
        <p:nvSpPr>
          <p:cNvPr id="22" name="Shape 15"/>
          <p:cNvSpPr/>
          <p:nvPr/>
        </p:nvSpPr>
        <p:spPr>
          <a:xfrm>
            <a:off x="2404872" y="2432304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F2C94C">
                <a:alpha val="60000"/>
              </a:srgbClr>
            </a:solidFill>
            <a:prstDash val="solid"/>
          </a:ln>
        </p:spPr>
      </p:sp>
      <p:sp>
        <p:nvSpPr>
          <p:cNvPr id="24" name="Text 16"/>
          <p:cNvSpPr/>
          <p:nvPr/>
        </p:nvSpPr>
        <p:spPr>
          <a:xfrm>
            <a:off x="2807208" y="2432304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Suministro eléctrico</a:t>
            </a:r>
            <a:endParaRPr lang="en-US" sz="1050" dirty="0"/>
          </a:p>
        </p:txBody>
      </p:sp>
      <p:sp>
        <p:nvSpPr>
          <p:cNvPr id="25" name="Shape 17"/>
          <p:cNvSpPr/>
          <p:nvPr/>
        </p:nvSpPr>
        <p:spPr>
          <a:xfrm>
            <a:off x="256032" y="2916936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9B51E0">
                <a:alpha val="60000"/>
              </a:srgbClr>
            </a:solidFill>
            <a:prstDash val="solid"/>
          </a:ln>
        </p:spPr>
      </p:sp>
      <p:sp>
        <p:nvSpPr>
          <p:cNvPr id="27" name="Text 18"/>
          <p:cNvSpPr/>
          <p:nvPr/>
        </p:nvSpPr>
        <p:spPr>
          <a:xfrm>
            <a:off x="658368" y="2916936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Ascensores y extintores</a:t>
            </a:r>
            <a:endParaRPr lang="en-US" sz="1050" dirty="0"/>
          </a:p>
        </p:txBody>
      </p:sp>
      <p:sp>
        <p:nvSpPr>
          <p:cNvPr id="28" name="Shape 19"/>
          <p:cNvSpPr/>
          <p:nvPr/>
        </p:nvSpPr>
        <p:spPr>
          <a:xfrm>
            <a:off x="2404872" y="2916936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56CCF2">
                <a:alpha val="60000"/>
              </a:srgbClr>
            </a:solidFill>
            <a:prstDash val="solid"/>
          </a:ln>
        </p:spPr>
      </p:sp>
      <p:sp>
        <p:nvSpPr>
          <p:cNvPr id="30" name="Text 20"/>
          <p:cNvSpPr/>
          <p:nvPr/>
        </p:nvSpPr>
        <p:spPr>
          <a:xfrm>
            <a:off x="2807208" y="2916936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Piscinas municipales</a:t>
            </a:r>
            <a:endParaRPr lang="en-US" sz="1050" dirty="0"/>
          </a:p>
        </p:txBody>
      </p:sp>
      <p:sp>
        <p:nvSpPr>
          <p:cNvPr id="31" name="Shape 21"/>
          <p:cNvSpPr/>
          <p:nvPr/>
        </p:nvSpPr>
        <p:spPr>
          <a:xfrm>
            <a:off x="256032" y="3401568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2F80ED">
                <a:alpha val="60000"/>
              </a:srgbClr>
            </a:solidFill>
            <a:prstDash val="solid"/>
          </a:ln>
        </p:spPr>
      </p:sp>
      <p:sp>
        <p:nvSpPr>
          <p:cNvPr id="33" name="Text 22"/>
          <p:cNvSpPr/>
          <p:nvPr/>
        </p:nvSpPr>
        <p:spPr>
          <a:xfrm>
            <a:off x="658368" y="3401568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Cargadores eléctricos</a:t>
            </a:r>
            <a:endParaRPr lang="en-US" sz="1050" dirty="0"/>
          </a:p>
        </p:txBody>
      </p:sp>
      <p:sp>
        <p:nvSpPr>
          <p:cNvPr id="34" name="Shape 23"/>
          <p:cNvSpPr/>
          <p:nvPr/>
        </p:nvSpPr>
        <p:spPr>
          <a:xfrm>
            <a:off x="2404872" y="3401568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00E5A0">
                <a:alpha val="60000"/>
              </a:srgbClr>
            </a:solidFill>
            <a:prstDash val="solid"/>
          </a:ln>
        </p:spPr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0" y="3465576"/>
            <a:ext cx="274320" cy="274320"/>
          </a:xfrm>
          <a:prstGeom prst="rect">
            <a:avLst/>
          </a:prstGeom>
        </p:spPr>
      </p:pic>
      <p:sp>
        <p:nvSpPr>
          <p:cNvPr id="36" name="Text 24"/>
          <p:cNvSpPr/>
          <p:nvPr/>
        </p:nvSpPr>
        <p:spPr>
          <a:xfrm>
            <a:off x="2807208" y="3401568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Alumbrado público</a:t>
            </a:r>
            <a:endParaRPr lang="en-US" sz="1050" dirty="0"/>
          </a:p>
        </p:txBody>
      </p:sp>
      <p:sp>
        <p:nvSpPr>
          <p:cNvPr id="37" name="Shape 25"/>
          <p:cNvSpPr/>
          <p:nvPr/>
        </p:nvSpPr>
        <p:spPr>
          <a:xfrm>
            <a:off x="2400300" y="3886200"/>
            <a:ext cx="2011680" cy="411480"/>
          </a:xfrm>
          <a:prstGeom prst="rect">
            <a:avLst/>
          </a:prstGeom>
          <a:solidFill>
            <a:srgbClr val="0A0E27"/>
          </a:solidFill>
          <a:ln w="6350">
            <a:solidFill>
              <a:srgbClr val="6B8BAA">
                <a:alpha val="30000"/>
              </a:srgbClr>
            </a:solidFill>
            <a:prstDash val="solid"/>
          </a:ln>
        </p:spPr>
      </p:sp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800" y="3950208"/>
            <a:ext cx="274320" cy="274320"/>
          </a:xfrm>
          <a:prstGeom prst="rect">
            <a:avLst/>
          </a:prstGeom>
        </p:spPr>
      </p:pic>
      <p:sp>
        <p:nvSpPr>
          <p:cNvPr id="39" name="Text 26"/>
          <p:cNvSpPr/>
          <p:nvPr/>
        </p:nvSpPr>
        <p:spPr>
          <a:xfrm>
            <a:off x="2806700" y="3886200"/>
            <a:ext cx="1549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8B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Otros...</a:t>
            </a:r>
            <a:endParaRPr lang="en-US" sz="1200" dirty="0"/>
          </a:p>
        </p:txBody>
      </p:sp>
      <p:sp>
        <p:nvSpPr>
          <p:cNvPr id="40" name="Shape 27"/>
          <p:cNvSpPr/>
          <p:nvPr/>
        </p:nvSpPr>
        <p:spPr>
          <a:xfrm>
            <a:off x="4663440" y="1508760"/>
            <a:ext cx="4206240" cy="685800"/>
          </a:xfrm>
          <a:prstGeom prst="rect">
            <a:avLst/>
          </a:prstGeom>
          <a:solidFill>
            <a:srgbClr val="111D45"/>
          </a:solidFill>
          <a:ln w="6350">
            <a:solidFill>
              <a:srgbClr val="8B5CF6">
                <a:alpha val="50000"/>
              </a:srgbClr>
            </a:solidFill>
            <a:prstDash val="solid"/>
          </a:ln>
        </p:spPr>
      </p:sp>
      <p:sp>
        <p:nvSpPr>
          <p:cNvPr id="41" name="Shape 28"/>
          <p:cNvSpPr/>
          <p:nvPr/>
        </p:nvSpPr>
        <p:spPr>
          <a:xfrm>
            <a:off x="4663440" y="1508760"/>
            <a:ext cx="54864" cy="68580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/>
            </a:solidFill>
            <a:prstDash val="solid"/>
          </a:ln>
        </p:spPr>
      </p:sp>
      <p:pic>
        <p:nvPicPr>
          <p:cNvPr id="42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134" y="1709928"/>
            <a:ext cx="292608" cy="292608"/>
          </a:xfrm>
          <a:prstGeom prst="rect">
            <a:avLst/>
          </a:prstGeom>
        </p:spPr>
      </p:pic>
      <p:sp>
        <p:nvSpPr>
          <p:cNvPr id="43" name="Text 29"/>
          <p:cNvSpPr/>
          <p:nvPr/>
        </p:nvSpPr>
        <p:spPr>
          <a:xfrm>
            <a:off x="5138928" y="1545336"/>
            <a:ext cx="3611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Avisos automáticos de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mantenimientos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revisiones</a:t>
            </a:r>
            <a:endParaRPr lang="en-US" sz="1200" dirty="0"/>
          </a:p>
        </p:txBody>
      </p:sp>
      <p:sp>
        <p:nvSpPr>
          <p:cNvPr id="44" name="Text 30"/>
          <p:cNvSpPr/>
          <p:nvPr/>
        </p:nvSpPr>
        <p:spPr>
          <a:xfrm>
            <a:off x="5138928" y="1819656"/>
            <a:ext cx="36118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sistema avisa con antelación de cada revisión legal obligatoria: ITV de instalaciones, revisiones de extintores, calderas, ascensores...</a:t>
            </a:r>
            <a:endParaRPr lang="en-US" sz="1000" dirty="0"/>
          </a:p>
        </p:txBody>
      </p:sp>
      <p:sp>
        <p:nvSpPr>
          <p:cNvPr id="45" name="Shape 31"/>
          <p:cNvSpPr/>
          <p:nvPr/>
        </p:nvSpPr>
        <p:spPr>
          <a:xfrm>
            <a:off x="4663440" y="2304288"/>
            <a:ext cx="4206240" cy="68580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46" name="Shape 32"/>
          <p:cNvSpPr/>
          <p:nvPr/>
        </p:nvSpPr>
        <p:spPr>
          <a:xfrm>
            <a:off x="4663440" y="2304288"/>
            <a:ext cx="54864" cy="68580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pic>
        <p:nvPicPr>
          <p:cNvPr id="47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134" y="2505456"/>
            <a:ext cx="292608" cy="292608"/>
          </a:xfrm>
          <a:prstGeom prst="rect">
            <a:avLst/>
          </a:prstGeom>
        </p:spPr>
      </p:pic>
      <p:sp>
        <p:nvSpPr>
          <p:cNvPr id="48" name="Text 33"/>
          <p:cNvSpPr/>
          <p:nvPr/>
        </p:nvSpPr>
        <p:spPr>
          <a:xfrm>
            <a:off x="5138928" y="2340864"/>
            <a:ext cx="3611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Registro digital de analíticas y partes</a:t>
            </a:r>
            <a:endParaRPr lang="en-US" sz="1200" dirty="0"/>
          </a:p>
        </p:txBody>
      </p:sp>
      <p:sp>
        <p:nvSpPr>
          <p:cNvPr id="49" name="Text 34"/>
          <p:cNvSpPr/>
          <p:nvPr/>
        </p:nvSpPr>
        <p:spPr>
          <a:xfrm>
            <a:off x="5138928" y="2615184"/>
            <a:ext cx="36118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Historial completo de analíticas, partes de trabajo e informes de mantenimiento. Siempre accesible, siempre trazable.</a:t>
            </a:r>
            <a:endParaRPr lang="en-US" sz="1000" dirty="0"/>
          </a:p>
        </p:txBody>
      </p:sp>
      <p:sp>
        <p:nvSpPr>
          <p:cNvPr id="50" name="Shape 35"/>
          <p:cNvSpPr/>
          <p:nvPr/>
        </p:nvSpPr>
        <p:spPr>
          <a:xfrm>
            <a:off x="4663440" y="3099816"/>
            <a:ext cx="4206240" cy="685800"/>
          </a:xfrm>
          <a:prstGeom prst="rect">
            <a:avLst/>
          </a:prstGeom>
          <a:solidFill>
            <a:srgbClr val="111D45"/>
          </a:solidFill>
          <a:ln w="635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51" name="Shape 36"/>
          <p:cNvSpPr/>
          <p:nvPr/>
        </p:nvSpPr>
        <p:spPr>
          <a:xfrm>
            <a:off x="4663440" y="3099816"/>
            <a:ext cx="54864" cy="685800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pic>
        <p:nvPicPr>
          <p:cNvPr id="52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134" y="3300984"/>
            <a:ext cx="292608" cy="292608"/>
          </a:xfrm>
          <a:prstGeom prst="rect">
            <a:avLst/>
          </a:prstGeom>
        </p:spPr>
      </p:pic>
      <p:sp>
        <p:nvSpPr>
          <p:cNvPr id="53" name="Text 37"/>
          <p:cNvSpPr/>
          <p:nvPr/>
        </p:nvSpPr>
        <p:spPr>
          <a:xfrm>
            <a:off x="5138928" y="3136392"/>
            <a:ext cx="3611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Anticipación a averías por datos de consumo</a:t>
            </a:r>
            <a:endParaRPr lang="en-US" sz="1200" dirty="0"/>
          </a:p>
        </p:txBody>
      </p:sp>
      <p:sp>
        <p:nvSpPr>
          <p:cNvPr id="54" name="Text 38"/>
          <p:cNvSpPr/>
          <p:nvPr/>
        </p:nvSpPr>
        <p:spPr>
          <a:xfrm>
            <a:off x="5138928" y="3410712"/>
            <a:ext cx="36118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 datos de consumo eléctrico, térmico y de suministros permiten detectar anomalías que anticipan roturas antes de que ocurran.</a:t>
            </a:r>
            <a:endParaRPr lang="en-US" sz="1000" dirty="0"/>
          </a:p>
        </p:txBody>
      </p:sp>
      <p:sp>
        <p:nvSpPr>
          <p:cNvPr id="55" name="Shape 39"/>
          <p:cNvSpPr/>
          <p:nvPr/>
        </p:nvSpPr>
        <p:spPr>
          <a:xfrm>
            <a:off x="4663440" y="3895344"/>
            <a:ext cx="4206240" cy="685800"/>
          </a:xfrm>
          <a:prstGeom prst="rect">
            <a:avLst/>
          </a:prstGeom>
          <a:solidFill>
            <a:srgbClr val="111D45"/>
          </a:solidFill>
          <a:ln w="6350">
            <a:solidFill>
              <a:srgbClr val="FF8C42">
                <a:alpha val="50000"/>
              </a:srgbClr>
            </a:solidFill>
            <a:prstDash val="solid"/>
          </a:ln>
        </p:spPr>
      </p:sp>
      <p:sp>
        <p:nvSpPr>
          <p:cNvPr id="56" name="Shape 40"/>
          <p:cNvSpPr/>
          <p:nvPr/>
        </p:nvSpPr>
        <p:spPr>
          <a:xfrm>
            <a:off x="4663440" y="3895344"/>
            <a:ext cx="54864" cy="685800"/>
          </a:xfrm>
          <a:prstGeom prst="rect">
            <a:avLst/>
          </a:prstGeom>
          <a:solidFill>
            <a:srgbClr val="FF8C42"/>
          </a:solidFill>
          <a:ln w="12700">
            <a:solidFill>
              <a:srgbClr val="FF8C42"/>
            </a:solidFill>
            <a:prstDash val="solid"/>
          </a:ln>
        </p:spPr>
      </p:sp>
      <p:pic>
        <p:nvPicPr>
          <p:cNvPr id="57" name="Image 14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134" y="4096512"/>
            <a:ext cx="292608" cy="292608"/>
          </a:xfrm>
          <a:prstGeom prst="rect">
            <a:avLst/>
          </a:prstGeom>
        </p:spPr>
      </p:pic>
      <p:sp>
        <p:nvSpPr>
          <p:cNvPr id="58" name="Text 41"/>
          <p:cNvSpPr/>
          <p:nvPr/>
        </p:nvSpPr>
        <p:spPr>
          <a:xfrm>
            <a:off x="5138928" y="3931920"/>
            <a:ext cx="3611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Optimización de suministros y costes</a:t>
            </a:r>
            <a:endParaRPr lang="en-US" sz="1200" dirty="0"/>
          </a:p>
        </p:txBody>
      </p:sp>
      <p:sp>
        <p:nvSpPr>
          <p:cNvPr id="59" name="Text 42"/>
          <p:cNvSpPr/>
          <p:nvPr/>
        </p:nvSpPr>
        <p:spPr>
          <a:xfrm>
            <a:off x="5138928" y="4206240"/>
            <a:ext cx="36118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Llevando al día los mantenimientos se evitan reparaciones de emergencia y se optimizan consumos. El ahorro es inmediato y medible.</a:t>
            </a:r>
            <a:endParaRPr lang="en-US" sz="1000" dirty="0"/>
          </a:p>
        </p:txBody>
      </p:sp>
      <p:sp>
        <p:nvSpPr>
          <p:cNvPr id="60" name="Shape 43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/>
            </a:solidFill>
            <a:prstDash val="solid"/>
          </a:ln>
        </p:spPr>
      </p:sp>
      <p:sp>
        <p:nvSpPr>
          <p:cNvPr id="61" name="Text 44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Mantenimientos al día · Cero sorpresas · Costes controlados · Instalaciones siempre operativas</a:t>
            </a:r>
            <a:endParaRPr lang="en-US" sz="1100" dirty="0"/>
          </a:p>
        </p:txBody>
      </p:sp>
      <p:sp>
        <p:nvSpPr>
          <p:cNvPr id="9001" name="Shape 9001"/>
          <p:cNvSpPr/>
          <p:nvPr/>
        </p:nvSpPr>
        <p:spPr>
          <a:xfrm>
            <a:off x="254000" y="3886200"/>
            <a:ext cx="2011680" cy="411480"/>
          </a:xfrm>
          <a:prstGeom prst="rect">
            <a:avLst/>
          </a:prstGeom>
          <a:solidFill>
            <a:srgbClr val="111D45"/>
          </a:solidFill>
          <a:ln w="6350">
            <a:solidFill>
              <a:srgbClr val="6FCF97">
                <a:alpha val="60000"/>
              </a:srgbClr>
            </a:solidFill>
            <a:prstDash val="solid"/>
          </a:ln>
        </p:spPr>
      </p:sp>
      <p:sp>
        <p:nvSpPr>
          <p:cNvPr id="9002" name="Text 9002"/>
          <p:cNvSpPr/>
          <p:nvPr/>
        </p:nvSpPr>
        <p:spPr>
          <a:xfrm>
            <a:off x="660400" y="3886200"/>
            <a:ext cx="1549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Recogida de Residuos</a:t>
            </a:r>
            <a:endParaRPr lang="en-US" sz="1050" dirty="0"/>
          </a:p>
        </p:txBody>
      </p:sp>
      <p:pic>
        <p:nvPicPr>
          <p:cNvPr id="9003" name="Graphic 9003" descr="Incidencias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68880" y="2011680"/>
            <a:ext cx="274320" cy="274320"/>
          </a:xfrm>
          <a:prstGeom prst="rect">
            <a:avLst/>
          </a:prstGeom>
        </p:spPr>
      </p:pic>
      <p:pic>
        <p:nvPicPr>
          <p:cNvPr id="9004" name="Graphic 9004" descr="Recogida de Residuos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0040" y="3949700"/>
            <a:ext cx="274320" cy="274320"/>
          </a:xfrm>
          <a:prstGeom prst="rect">
            <a:avLst/>
          </a:prstGeom>
        </p:spPr>
      </p:pic>
      <p:pic>
        <p:nvPicPr>
          <p:cNvPr id="9005" name="Graphic 9005" descr="Control de Legionela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0040" y="2501900"/>
            <a:ext cx="274320" cy="274320"/>
          </a:xfrm>
          <a:prstGeom prst="rect">
            <a:avLst/>
          </a:prstGeom>
        </p:spPr>
      </p:pic>
      <p:pic>
        <p:nvPicPr>
          <p:cNvPr id="9006" name="Graphic 9006" descr="Aguas potables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0040" y="2011680"/>
            <a:ext cx="274320" cy="274320"/>
          </a:xfrm>
          <a:prstGeom prst="rect">
            <a:avLst/>
          </a:prstGeom>
        </p:spPr>
      </p:pic>
      <p:pic>
        <p:nvPicPr>
          <p:cNvPr id="9007" name="Graphic 9007" descr="Piscinas municipales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68880" y="2984500"/>
            <a:ext cx="274320" cy="274320"/>
          </a:xfrm>
          <a:prstGeom prst="rect">
            <a:avLst/>
          </a:prstGeom>
        </p:spPr>
      </p:pic>
      <p:pic>
        <p:nvPicPr>
          <p:cNvPr id="9008" name="Graphic 9008" descr="Cargadores eléctricos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0040" y="3467100"/>
            <a:ext cx="274320" cy="274320"/>
          </a:xfrm>
          <a:prstGeom prst="rect">
            <a:avLst/>
          </a:prstGeom>
        </p:spPr>
      </p:pic>
      <p:pic>
        <p:nvPicPr>
          <p:cNvPr id="9009" name="Graphic 9009" descr="Ascensores y extintores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0040" y="2984500"/>
            <a:ext cx="274320" cy="274320"/>
          </a:xfrm>
          <a:prstGeom prst="rect">
            <a:avLst/>
          </a:prstGeom>
        </p:spPr>
      </p:pic>
      <p:pic>
        <p:nvPicPr>
          <p:cNvPr id="9010" name="Graphic 9010" descr="Suministro eléctrico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468880" y="250190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7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IMPACTO AMBIENTAL  ·  REDUCCIÓN DE EMISIONES CO₂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365760" y="621792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municipio optimizado es un municipio más verde.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65760" y="1069848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Optimizar consumos y mantenimientos no solo ahorra dinero — reduce directamente las emisiones de CO₂.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274320" y="1463040"/>
            <a:ext cx="8595360" cy="558800"/>
          </a:xfrm>
          <a:prstGeom prst="rect">
            <a:avLst/>
          </a:prstGeom>
          <a:solidFill>
            <a:srgbClr val="0A2A1A"/>
          </a:solidFill>
          <a:ln w="10160">
            <a:solidFill>
              <a:srgbClr val="00E5A0">
                <a:alpha val="70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511300"/>
            <a:ext cx="1778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PACES · PROGRESO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279400" y="2070100"/>
            <a:ext cx="2692400" cy="914400"/>
          </a:xfrm>
          <a:prstGeom prst="rect">
            <a:avLst/>
          </a:prstGeom>
          <a:solidFill>
            <a:srgbClr val="111D45"/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79400" y="2070100"/>
            <a:ext cx="2692400" cy="54864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79400" y="2133600"/>
            <a:ext cx="269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–30%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368300" y="256540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consumo energético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ajuste de instalaciones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225800" y="2070100"/>
            <a:ext cx="2692400" cy="914400"/>
          </a:xfrm>
          <a:prstGeom prst="rect">
            <a:avLst/>
          </a:prstGeom>
          <a:solidFill>
            <a:srgbClr val="111D45"/>
          </a:solidFill>
          <a:ln w="12700">
            <a:solidFill>
              <a:srgbClr val="00B4A0">
                <a:alpha val="6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225800" y="2070100"/>
            <a:ext cx="2692400" cy="54864"/>
          </a:xfrm>
          <a:prstGeom prst="rect">
            <a:avLst/>
          </a:prstGeom>
          <a:solidFill>
            <a:srgbClr val="00B4A0"/>
          </a:solidFill>
          <a:ln w="12700">
            <a:solidFill>
              <a:srgbClr val="00B4A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25800" y="2133600"/>
            <a:ext cx="269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B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–25%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3314700" y="256540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emisiones CO₂ en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edificios públicos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172200" y="2070100"/>
            <a:ext cx="2692400" cy="914400"/>
          </a:xfrm>
          <a:prstGeom prst="rect">
            <a:avLst/>
          </a:prstGeom>
          <a:solidFill>
            <a:srgbClr val="111D45"/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72200" y="2070100"/>
            <a:ext cx="2692400" cy="54864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172200" y="2133600"/>
            <a:ext cx="269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–40%</a:t>
            </a:r>
            <a:endParaRPr lang="en-US" sz="3200" dirty="0"/>
          </a:p>
        </p:txBody>
      </p:sp>
      <p:sp>
        <p:nvSpPr>
          <p:cNvPr id="20" name="Text 18"/>
          <p:cNvSpPr/>
          <p:nvPr/>
        </p:nvSpPr>
        <p:spPr>
          <a:xfrm>
            <a:off x="6261100" y="256540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costes de mantenimiento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anticipación a averías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274320" y="3035300"/>
            <a:ext cx="4178300" cy="804672"/>
          </a:xfrm>
          <a:prstGeom prst="rect">
            <a:avLst/>
          </a:prstGeom>
          <a:solidFill>
            <a:srgbClr val="111D45"/>
          </a:solidFill>
          <a:ln w="635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274320" y="3035300"/>
            <a:ext cx="50800" cy="804672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289300"/>
            <a:ext cx="320040" cy="320040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841248" y="308610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Optimización de calefacción y climatización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841248" y="3365500"/>
            <a:ext cx="3520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Datos en tiempo real de cada caldera y climatizador. Ajuste al consumo real, eliminando derroches y reduciendo emisiones.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4686300" y="3035300"/>
            <a:ext cx="4178300" cy="804672"/>
          </a:xfrm>
          <a:prstGeom prst="rect">
            <a:avLst/>
          </a:prstGeom>
          <a:solidFill>
            <a:srgbClr val="111D45"/>
          </a:solidFill>
          <a:ln w="6350">
            <a:solidFill>
              <a:srgbClr val="FF8C42">
                <a:alpha val="50000"/>
              </a:srgbClr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4686300" y="3035300"/>
            <a:ext cx="54864" cy="804672"/>
          </a:xfrm>
          <a:prstGeom prst="rect">
            <a:avLst/>
          </a:prstGeom>
          <a:solidFill>
            <a:srgbClr val="FF8C42"/>
          </a:solidFill>
          <a:ln w="12700">
            <a:solidFill>
              <a:srgbClr val="FF8C42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5245100" y="308610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Gestión de instalaciones fotovoltaicas</a:t>
            </a:r>
            <a:endParaRPr lang="en-US" sz="1200" dirty="0"/>
          </a:p>
        </p:txBody>
      </p:sp>
      <p:sp>
        <p:nvSpPr>
          <p:cNvPr id="30" name="Text 26"/>
          <p:cNvSpPr/>
          <p:nvPr/>
        </p:nvSpPr>
        <p:spPr>
          <a:xfrm>
            <a:off x="5245100" y="3365500"/>
            <a:ext cx="3520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del rendimiento y producción solar. Detección de pérdidas de eficiencia. Maximización de la energía renovable propia.</a:t>
            </a:r>
            <a:endParaRPr lang="en-US" sz="1050" dirty="0"/>
          </a:p>
        </p:txBody>
      </p:sp>
      <p:sp>
        <p:nvSpPr>
          <p:cNvPr id="31" name="Shape 27"/>
          <p:cNvSpPr/>
          <p:nvPr/>
        </p:nvSpPr>
        <p:spPr>
          <a:xfrm>
            <a:off x="274320" y="3898900"/>
            <a:ext cx="4178300" cy="804672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32" name="Shape 28"/>
          <p:cNvSpPr/>
          <p:nvPr/>
        </p:nvSpPr>
        <p:spPr>
          <a:xfrm>
            <a:off x="274320" y="3898900"/>
            <a:ext cx="54864" cy="804672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pic>
        <p:nvPicPr>
          <p:cNvPr id="3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4152900"/>
            <a:ext cx="320040" cy="320040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841248" y="394970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del suministro eléctrico, diesel y gas</a:t>
            </a:r>
            <a:endParaRPr lang="en-US" sz="1200" dirty="0"/>
          </a:p>
        </p:txBody>
      </p:sp>
      <p:sp>
        <p:nvSpPr>
          <p:cNvPr id="35" name="Text 30"/>
          <p:cNvSpPr/>
          <p:nvPr/>
        </p:nvSpPr>
        <p:spPr>
          <a:xfrm>
            <a:off x="841248" y="4229100"/>
            <a:ext cx="3520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Análisis de consumos por edificio y franja horaria. Evaluación del coste de diesel y gas frente a la subida de precios, para maximizar renovables y reducir emisiones.</a:t>
            </a:r>
            <a:endParaRPr lang="en-US" sz="1050" dirty="0"/>
          </a:p>
        </p:txBody>
      </p:sp>
      <p:sp>
        <p:nvSpPr>
          <p:cNvPr id="36" name="Shape 31"/>
          <p:cNvSpPr/>
          <p:nvPr/>
        </p:nvSpPr>
        <p:spPr>
          <a:xfrm>
            <a:off x="4686300" y="3898900"/>
            <a:ext cx="4178300" cy="804672"/>
          </a:xfrm>
          <a:prstGeom prst="rect">
            <a:avLst/>
          </a:prstGeom>
          <a:solidFill>
            <a:srgbClr val="111D45"/>
          </a:solidFill>
          <a:ln w="6350">
            <a:solidFill>
              <a:srgbClr val="00B4A0">
                <a:alpha val="50000"/>
              </a:srgbClr>
            </a:solidFill>
            <a:prstDash val="solid"/>
          </a:ln>
        </p:spPr>
      </p:sp>
      <p:sp>
        <p:nvSpPr>
          <p:cNvPr id="37" name="Shape 32"/>
          <p:cNvSpPr/>
          <p:nvPr/>
        </p:nvSpPr>
        <p:spPr>
          <a:xfrm>
            <a:off x="4686300" y="3898900"/>
            <a:ext cx="54864" cy="804672"/>
          </a:xfrm>
          <a:prstGeom prst="rect">
            <a:avLst/>
          </a:prstGeom>
          <a:solidFill>
            <a:srgbClr val="00B4A0"/>
          </a:solidFill>
          <a:ln w="12700">
            <a:solidFill>
              <a:srgbClr val="00B4A0"/>
            </a:solidFill>
            <a:prstDash val="solid"/>
          </a:ln>
        </p:spPr>
      </p:sp>
      <p:sp>
        <p:nvSpPr>
          <p:cNvPr id="39" name="Text 33"/>
          <p:cNvSpPr/>
          <p:nvPr/>
        </p:nvSpPr>
        <p:spPr>
          <a:xfrm>
            <a:off x="5245100" y="394970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Mantenimiento preventivo vs. correctivo</a:t>
            </a:r>
            <a:endParaRPr lang="en-US" sz="1200" dirty="0"/>
          </a:p>
        </p:txBody>
      </p:sp>
      <p:sp>
        <p:nvSpPr>
          <p:cNvPr id="40" name="Text 34"/>
          <p:cNvSpPr/>
          <p:nvPr/>
        </p:nvSpPr>
        <p:spPr>
          <a:xfrm>
            <a:off x="5245100" y="4229100"/>
            <a:ext cx="3520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reparación evitada reduce el impacto ambiental. Datos de consumo que anticipan averías antes de que generen sobrecostes y emisiones.</a:t>
            </a:r>
            <a:endParaRPr lang="en-US" sz="1050" dirty="0"/>
          </a:p>
        </p:txBody>
      </p:sp>
      <p:sp>
        <p:nvSpPr>
          <p:cNvPr id="41" name="Shape 3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42" name="Text 36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Menos consumo · Menos emisiones · Municipio más sostenible · Ahorro real y medible</a:t>
            </a:r>
            <a:endParaRPr lang="en-US" sz="11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2546460-4EB7-49EF-94C9-82C8A9EB9F5A}"/>
              </a:ext>
            </a:extLst>
          </p:cNvPr>
          <p:cNvSpPr/>
          <p:nvPr/>
        </p:nvSpPr>
        <p:spPr>
          <a:xfrm>
            <a:off x="2476500" y="1689100"/>
            <a:ext cx="4318000" cy="38100"/>
          </a:xfrm>
          <a:prstGeom prst="rect">
            <a:avLst/>
          </a:prstGeom>
          <a:solidFill>
            <a:srgbClr val="2A3B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C8EFB61-5EE0-43CF-929C-6E2CDCF2D234}"/>
              </a:ext>
            </a:extLst>
          </p:cNvPr>
          <p:cNvSpPr/>
          <p:nvPr/>
        </p:nvSpPr>
        <p:spPr>
          <a:xfrm>
            <a:off x="2476500" y="1689100"/>
            <a:ext cx="2590800" cy="38100"/>
          </a:xfrm>
          <a:prstGeom prst="rect">
            <a:avLst/>
          </a:prstGeom>
          <a:solidFill>
            <a:srgbClr val="00E5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1FA0A53-28D9-459D-9B1A-A6C3F7F78A87}"/>
              </a:ext>
            </a:extLst>
          </p:cNvPr>
          <p:cNvSpPr/>
          <p:nvPr/>
        </p:nvSpPr>
        <p:spPr>
          <a:xfrm>
            <a:off x="2425700" y="1638300"/>
            <a:ext cx="101600" cy="101600"/>
          </a:xfrm>
          <a:prstGeom prst="ellipse">
            <a:avLst/>
          </a:prstGeom>
          <a:solidFill>
            <a:srgbClr val="6B8BA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s-ES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0CE62FAA-D786-4D60-BD06-1D6CAA616A46}"/>
              </a:ext>
            </a:extLst>
          </p:cNvPr>
          <p:cNvSpPr/>
          <p:nvPr/>
        </p:nvSpPr>
        <p:spPr>
          <a:xfrm>
            <a:off x="4991100" y="1612900"/>
            <a:ext cx="152400" cy="152400"/>
          </a:xfrm>
          <a:prstGeom prst="ellipse">
            <a:avLst/>
          </a:prstGeom>
          <a:solidFill>
            <a:srgbClr val="00E5A0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s-E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35F0FEAF-1286-4961-8069-069437BA1D74}"/>
              </a:ext>
            </a:extLst>
          </p:cNvPr>
          <p:cNvSpPr/>
          <p:nvPr/>
        </p:nvSpPr>
        <p:spPr>
          <a:xfrm>
            <a:off x="6743700" y="1638300"/>
            <a:ext cx="101600" cy="101600"/>
          </a:xfrm>
          <a:prstGeom prst="ellipse">
            <a:avLst/>
          </a:prstGeom>
          <a:solidFill>
            <a:srgbClr val="111D45"/>
          </a:solidFill>
          <a:ln w="15875" cap="flat" cmpd="sng" algn="ctr">
            <a:solidFill>
              <a:srgbClr val="6B8BA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8821E61-4E9E-4ABD-9483-236FD93F8D2A}"/>
              </a:ext>
            </a:extLst>
          </p:cNvPr>
          <p:cNvSpPr txBox="1"/>
          <p:nvPr/>
        </p:nvSpPr>
        <p:spPr>
          <a:xfrm>
            <a:off x="2286000" y="1778000"/>
            <a:ext cx="508000" cy="203200"/>
          </a:xfrm>
          <a:prstGeom prst="rect">
            <a:avLst/>
          </a:prstGeom>
          <a:noFill/>
        </p:spPr>
        <p:txBody>
          <a:bodyPr vertOverflow="overflow" vert="horz" wrap="none" rtlCol="0" anchor="t">
            <a:noAutofit/>
          </a:bodyPr>
          <a:lstStyle/>
          <a:p>
            <a:pPr algn="l"/>
            <a:r>
              <a:rPr lang="es-ES" sz="900">
                <a:solidFill>
                  <a:srgbClr val="8FA8C4"/>
                </a:solidFill>
              </a:rPr>
              <a:t>2020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E363F83-26DE-47EA-9FB6-B4275775EDEB}"/>
              </a:ext>
            </a:extLst>
          </p:cNvPr>
          <p:cNvSpPr txBox="1"/>
          <p:nvPr/>
        </p:nvSpPr>
        <p:spPr>
          <a:xfrm>
            <a:off x="4622800" y="1778000"/>
            <a:ext cx="889000" cy="203200"/>
          </a:xfrm>
          <a:prstGeom prst="rect">
            <a:avLst/>
          </a:prstGeom>
          <a:noFill/>
        </p:spPr>
        <p:txBody>
          <a:bodyPr vertOverflow="overflow" vert="horz" wrap="none" rtlCol="0" anchor="t">
            <a:noAutofit/>
          </a:bodyPr>
          <a:lstStyle/>
          <a:p>
            <a:pPr algn="l"/>
            <a:r>
              <a:rPr lang="es-ES" sz="900" b="1">
                <a:solidFill>
                  <a:srgbClr val="00E5A0"/>
                </a:solidFill>
              </a:rPr>
              <a:t>2026 · HOY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4411F6D-5500-405D-8CA7-AA7654F2F859}"/>
              </a:ext>
            </a:extLst>
          </p:cNvPr>
          <p:cNvSpPr txBox="1"/>
          <p:nvPr/>
        </p:nvSpPr>
        <p:spPr>
          <a:xfrm>
            <a:off x="6223000" y="1778000"/>
            <a:ext cx="1143000" cy="203200"/>
          </a:xfrm>
          <a:prstGeom prst="rect">
            <a:avLst/>
          </a:prstGeom>
          <a:noFill/>
        </p:spPr>
        <p:txBody>
          <a:bodyPr vertOverflow="overflow" vert="horz" wrap="none" rtlCol="0" anchor="t">
            <a:noAutofit/>
          </a:bodyPr>
          <a:lstStyle/>
          <a:p>
            <a:pPr algn="l"/>
            <a:r>
              <a:rPr lang="es-ES" sz="900">
                <a:solidFill>
                  <a:srgbClr val="6B8BAA"/>
                </a:solidFill>
              </a:rPr>
              <a:t>2030 · OBJETIVO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EB53D01-4EC5-4269-B2AA-0EFB3F7AE676}"/>
              </a:ext>
            </a:extLst>
          </p:cNvPr>
          <p:cNvSpPr txBox="1"/>
          <p:nvPr/>
        </p:nvSpPr>
        <p:spPr>
          <a:xfrm>
            <a:off x="6985000" y="1574800"/>
            <a:ext cx="1841500" cy="203200"/>
          </a:xfrm>
          <a:prstGeom prst="rect">
            <a:avLst/>
          </a:prstGeom>
          <a:noFill/>
        </p:spPr>
        <p:txBody>
          <a:bodyPr vertOverflow="overflow" vert="horz" wrap="none" rtlCol="0" anchor="t">
            <a:noAutofit/>
          </a:bodyPr>
          <a:lstStyle/>
          <a:p>
            <a:pPr algn="l"/>
            <a:r>
              <a:rPr lang="es-ES" sz="1000" b="1">
                <a:solidFill>
                  <a:srgbClr val="00E5A0"/>
                </a:solidFill>
              </a:rPr>
              <a:t>−24% CO₂ · 60%</a:t>
            </a:r>
          </a:p>
        </p:txBody>
      </p:sp>
      <p:pic>
        <p:nvPicPr>
          <p:cNvPr id="52" name="Graphic 52" descr="Gestión de instalaciones fotovoltaicas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3300" y="3289300"/>
            <a:ext cx="317500" cy="317500"/>
          </a:xfrm>
          <a:prstGeom prst="rect">
            <a:avLst/>
          </a:prstGeom>
        </p:spPr>
      </p:pic>
      <p:pic>
        <p:nvPicPr>
          <p:cNvPr id="53" name="Graphic 53" descr="Mantenimiento preventivo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3300" y="4152900"/>
            <a:ext cx="317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 2030  ·  OBJETIVOS DE DESARROLLO SOSTENIBLE (ODS)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74320" y="594360"/>
            <a:ext cx="8412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plataforma contribuye directamente a los ODS de la Agenda 2030.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274320" y="94183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gestión municipal inteligente es, por definición, una gestión más sostenible.</a:t>
            </a:r>
            <a:endParaRPr lang="en-US" sz="1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lum bright="45000" contrast="-15000"/>
          </a:blip>
          <a:stretch>
            <a:fillRect/>
          </a:stretch>
        </p:blipFill>
        <p:spPr>
          <a:xfrm>
            <a:off x="469900" y="1384300"/>
            <a:ext cx="787400" cy="7874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lum bright="45000" contrast="-15000"/>
          </a:blip>
          <a:stretch>
            <a:fillRect/>
          </a:stretch>
        </p:blipFill>
        <p:spPr>
          <a:xfrm>
            <a:off x="1397000" y="1384300"/>
            <a:ext cx="787400" cy="787400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1384300"/>
            <a:ext cx="787400" cy="78740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lum bright="45000" contrast="-15000"/>
          </a:blip>
          <a:stretch>
            <a:fillRect/>
          </a:stretch>
        </p:blipFill>
        <p:spPr>
          <a:xfrm>
            <a:off x="3251200" y="1384300"/>
            <a:ext cx="787400" cy="787400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>
            <a:lum bright="45000" contrast="-15000"/>
          </a:blip>
          <a:stretch>
            <a:fillRect/>
          </a:stretch>
        </p:blipFill>
        <p:spPr>
          <a:xfrm>
            <a:off x="4178300" y="1384300"/>
            <a:ext cx="787400" cy="78740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1384300"/>
            <a:ext cx="787400" cy="787400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500" y="1384300"/>
            <a:ext cx="787400" cy="787400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600" y="1384300"/>
            <a:ext cx="787400" cy="787400"/>
          </a:xfrm>
          <a:prstGeom prst="rect">
            <a:avLst/>
          </a:prstGeom>
        </p:spPr>
      </p:pic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6700" y="1384300"/>
            <a:ext cx="787400" cy="787400"/>
          </a:xfrm>
          <a:prstGeom prst="rect">
            <a:avLst/>
          </a:prstGeom>
        </p:spPr>
      </p:pic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12">
            <a:lum bright="45000" contrast="-15000"/>
          </a:blip>
          <a:stretch>
            <a:fillRect/>
          </a:stretch>
        </p:blipFill>
        <p:spPr>
          <a:xfrm>
            <a:off x="469900" y="2311400"/>
            <a:ext cx="787400" cy="787400"/>
          </a:xfrm>
          <a:prstGeom prst="rect">
            <a:avLst/>
          </a:prstGeom>
        </p:spPr>
      </p:pic>
      <p:pic>
        <p:nvPicPr>
          <p:cNvPr id="21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7000" y="2311400"/>
            <a:ext cx="787400" cy="787400"/>
          </a:xfrm>
          <a:prstGeom prst="rect">
            <a:avLst/>
          </a:prstGeom>
        </p:spPr>
      </p:pic>
      <p:pic>
        <p:nvPicPr>
          <p:cNvPr id="2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4100" y="2311400"/>
            <a:ext cx="787400" cy="787400"/>
          </a:xfrm>
          <a:prstGeom prst="rect">
            <a:avLst/>
          </a:prstGeom>
        </p:spPr>
      </p:pic>
      <p:pic>
        <p:nvPicPr>
          <p:cNvPr id="25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51200" y="2311400"/>
            <a:ext cx="787400" cy="787400"/>
          </a:xfrm>
          <a:prstGeom prst="rect">
            <a:avLst/>
          </a:prstGeom>
        </p:spPr>
      </p:pic>
      <p:pic>
        <p:nvPicPr>
          <p:cNvPr id="27" name="Image 13" descr="preencoded.png"/>
          <p:cNvPicPr>
            <a:picLocks noChangeAspect="1"/>
          </p:cNvPicPr>
          <p:nvPr/>
        </p:nvPicPr>
        <p:blipFill>
          <a:blip r:embed="rId16">
            <a:lum bright="45000" contrast="-15000"/>
          </a:blip>
          <a:stretch>
            <a:fillRect/>
          </a:stretch>
        </p:blipFill>
        <p:spPr>
          <a:xfrm>
            <a:off x="4178300" y="2311400"/>
            <a:ext cx="787400" cy="787400"/>
          </a:xfrm>
          <a:prstGeom prst="rect">
            <a:avLst/>
          </a:prstGeom>
        </p:spPr>
      </p:pic>
      <p:pic>
        <p:nvPicPr>
          <p:cNvPr id="28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5400" y="2311400"/>
            <a:ext cx="787400" cy="787400"/>
          </a:xfrm>
          <a:prstGeom prst="rect">
            <a:avLst/>
          </a:prstGeom>
        </p:spPr>
      </p:pic>
      <p:pic>
        <p:nvPicPr>
          <p:cNvPr id="30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32500" y="2311400"/>
            <a:ext cx="787400" cy="787400"/>
          </a:xfrm>
          <a:prstGeom prst="rect">
            <a:avLst/>
          </a:prstGeom>
        </p:spPr>
      </p:pic>
      <p:pic>
        <p:nvPicPr>
          <p:cNvPr id="32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59600" y="2311400"/>
            <a:ext cx="787400" cy="787400"/>
          </a:xfrm>
          <a:prstGeom prst="rect">
            <a:avLst/>
          </a:prstGeom>
        </p:spPr>
      </p:pic>
      <p:sp>
        <p:nvSpPr>
          <p:cNvPr id="39" name="Text 18"/>
          <p:cNvSpPr/>
          <p:nvPr/>
        </p:nvSpPr>
        <p:spPr>
          <a:xfrm>
            <a:off x="201168" y="32258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4C9F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3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Legionela, calidad del agua y del aire</a:t>
            </a:r>
            <a:endParaRPr lang="en-US" sz="900" dirty="0"/>
          </a:p>
        </p:txBody>
      </p:sp>
      <p:sp>
        <p:nvSpPr>
          <p:cNvPr id="40" name="Text 19"/>
          <p:cNvSpPr/>
          <p:nvPr/>
        </p:nvSpPr>
        <p:spPr>
          <a:xfrm>
            <a:off x="4773168" y="32258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26BD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6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ciclo integral del agua</a:t>
            </a:r>
            <a:endParaRPr lang="en-US" sz="900" dirty="0"/>
          </a:p>
        </p:txBody>
      </p:sp>
      <p:sp>
        <p:nvSpPr>
          <p:cNvPr id="41" name="Text 20"/>
          <p:cNvSpPr/>
          <p:nvPr/>
        </p:nvSpPr>
        <p:spPr>
          <a:xfrm>
            <a:off x="201168" y="34544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CC3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7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Optimización energética y solar</a:t>
            </a:r>
            <a:endParaRPr lang="en-US" sz="900" dirty="0"/>
          </a:p>
        </p:txBody>
      </p:sp>
      <p:sp>
        <p:nvSpPr>
          <p:cNvPr id="42" name="Text 21"/>
          <p:cNvSpPr/>
          <p:nvPr/>
        </p:nvSpPr>
        <p:spPr>
          <a:xfrm>
            <a:off x="4773168" y="34544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A219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8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Automatización y mejora gestión pública</a:t>
            </a:r>
            <a:endParaRPr lang="en-US" sz="900" dirty="0"/>
          </a:p>
        </p:txBody>
      </p:sp>
      <p:sp>
        <p:nvSpPr>
          <p:cNvPr id="43" name="Text 22"/>
          <p:cNvSpPr/>
          <p:nvPr/>
        </p:nvSpPr>
        <p:spPr>
          <a:xfrm>
            <a:off x="201168" y="36830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D69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9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FIWARE e innovación municipal</a:t>
            </a:r>
            <a:endParaRPr lang="en-US" sz="900" dirty="0"/>
          </a:p>
        </p:txBody>
      </p:sp>
      <p:sp>
        <p:nvSpPr>
          <p:cNvPr id="44" name="Text 23"/>
          <p:cNvSpPr/>
          <p:nvPr/>
        </p:nvSpPr>
        <p:spPr>
          <a:xfrm>
            <a:off x="4773168" y="36830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D9D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11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City integral para municipios</a:t>
            </a:r>
            <a:endParaRPr lang="en-US" sz="900" dirty="0"/>
          </a:p>
        </p:txBody>
      </p:sp>
      <p:sp>
        <p:nvSpPr>
          <p:cNvPr id="45" name="Text 24"/>
          <p:cNvSpPr/>
          <p:nvPr/>
        </p:nvSpPr>
        <p:spPr>
          <a:xfrm>
            <a:off x="201168" y="39116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BF8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12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Reducción de consumo y residuos</a:t>
            </a:r>
            <a:endParaRPr lang="en-US" sz="900" dirty="0"/>
          </a:p>
        </p:txBody>
      </p:sp>
      <p:sp>
        <p:nvSpPr>
          <p:cNvPr id="46" name="Text 25"/>
          <p:cNvSpPr/>
          <p:nvPr/>
        </p:nvSpPr>
        <p:spPr>
          <a:xfrm>
            <a:off x="4773168" y="39116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3F7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13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Reducción CO₂, PACES, huella de carbono</a:t>
            </a:r>
            <a:endParaRPr lang="en-US" sz="900" dirty="0"/>
          </a:p>
        </p:txBody>
      </p:sp>
      <p:sp>
        <p:nvSpPr>
          <p:cNvPr id="47" name="Text 26"/>
          <p:cNvSpPr/>
          <p:nvPr/>
        </p:nvSpPr>
        <p:spPr>
          <a:xfrm>
            <a:off x="201168" y="41402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6C0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15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Gestión sostenible del entorno municipal</a:t>
            </a:r>
            <a:endParaRPr lang="en-US" sz="900" dirty="0"/>
          </a:p>
        </p:txBody>
      </p:sp>
      <p:sp>
        <p:nvSpPr>
          <p:cNvPr id="48" name="Text 27"/>
          <p:cNvSpPr/>
          <p:nvPr/>
        </p:nvSpPr>
        <p:spPr>
          <a:xfrm>
            <a:off x="4773168" y="41402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68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16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Transparencia y buen gobierno</a:t>
            </a:r>
            <a:endParaRPr lang="en-US" sz="900" dirty="0"/>
          </a:p>
        </p:txBody>
      </p:sp>
      <p:sp>
        <p:nvSpPr>
          <p:cNvPr id="49" name="Text 28"/>
          <p:cNvSpPr/>
          <p:nvPr/>
        </p:nvSpPr>
        <p:spPr>
          <a:xfrm>
            <a:off x="201168" y="4368800"/>
            <a:ext cx="4297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948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ODS 17  </a:t>
            </a: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Colaboración público-privada</a:t>
            </a:r>
            <a:endParaRPr lang="en-US" sz="900" dirty="0"/>
          </a:p>
        </p:txBody>
      </p:sp>
      <p:sp>
        <p:nvSpPr>
          <p:cNvPr id="50" name="Shape 29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51" name="Text 30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gestión municipal inteligente impulsa directamente 11 de los 17 ODS de la Agenda 2030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2759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5720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96012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146304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0" y="196596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246888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0" y="297180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0" y="347472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397764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0" y="448056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0" y="4983480"/>
            <a:ext cx="9144000" cy="0"/>
          </a:xfrm>
          <a:prstGeom prst="line">
            <a:avLst/>
          </a:prstGeom>
          <a:noFill/>
          <a:ln w="3810">
            <a:solidFill>
              <a:srgbClr val="00D4FF">
                <a:alpha val="12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65760" y="10972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 municipio,</a:t>
            </a:r>
            <a:endParaRPr lang="en-US" sz="4000" dirty="0"/>
          </a:p>
        </p:txBody>
      </p:sp>
      <p:sp>
        <p:nvSpPr>
          <p:cNvPr id="15" name="Text 13"/>
          <p:cNvSpPr/>
          <p:nvPr/>
        </p:nvSpPr>
        <p:spPr>
          <a:xfrm>
            <a:off x="365760" y="173736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inteligente.</a:t>
            </a:r>
            <a:endParaRPr lang="en-US" sz="400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633472"/>
            <a:ext cx="256032" cy="256032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713232" y="2606040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global en tiempo real</a:t>
            </a:r>
            <a:endParaRPr lang="en-US" sz="12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980944"/>
            <a:ext cx="256032" cy="256032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13232" y="2953512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Anticipación a problemas antes de que sean urgencias</a:t>
            </a:r>
            <a:endParaRPr lang="en-US" sz="12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328416"/>
            <a:ext cx="256032" cy="25603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713232" y="3300984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Automatización y reducción de costes</a:t>
            </a:r>
            <a:endParaRPr lang="en-US" sz="1200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675888"/>
            <a:ext cx="256032" cy="25603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13232" y="3648456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Transparencia activa hacia el ciudadano</a:t>
            </a:r>
            <a:endParaRPr lang="en-US" sz="12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4023360"/>
            <a:ext cx="256032" cy="256032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713232" y="3995928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Mejora medible del servicio público</a:t>
            </a:r>
            <a:endParaRPr lang="en-US" sz="1200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4370832"/>
            <a:ext cx="256032" cy="256032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713232" y="4343400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Financiable con subvenciones disponibles</a:t>
            </a:r>
            <a:endParaRPr lang="en-US" sz="1200" dirty="0"/>
          </a:p>
        </p:txBody>
      </p:sp>
      <p:sp>
        <p:nvSpPr>
          <p:cNvPr id="28" name="Shape 20"/>
          <p:cNvSpPr/>
          <p:nvPr/>
        </p:nvSpPr>
        <p:spPr>
          <a:xfrm>
            <a:off x="5669280" y="2286000"/>
            <a:ext cx="3200400" cy="2377440"/>
          </a:xfrm>
          <a:prstGeom prst="rect">
            <a:avLst/>
          </a:prstGeom>
          <a:solidFill>
            <a:srgbClr val="111D45"/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29" name="Shape 21"/>
          <p:cNvSpPr/>
          <p:nvPr/>
        </p:nvSpPr>
        <p:spPr>
          <a:xfrm>
            <a:off x="5669280" y="2286000"/>
            <a:ext cx="3200400" cy="54864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30" name="Text 22"/>
          <p:cNvSpPr/>
          <p:nvPr/>
        </p:nvSpPr>
        <p:spPr>
          <a:xfrm>
            <a:off x="5760720" y="2423160"/>
            <a:ext cx="3017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¿Hablamos?</a:t>
            </a:r>
            <a:endParaRPr lang="en-US" sz="2000" dirty="0"/>
          </a:p>
        </p:txBody>
      </p:sp>
      <p:sp>
        <p:nvSpPr>
          <p:cNvPr id="31" name="Text 23"/>
          <p:cNvSpPr/>
          <p:nvPr/>
        </p:nvSpPr>
        <p:spPr>
          <a:xfrm>
            <a:off x="5760720" y="2880360"/>
            <a:ext cx="3017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Estamos listos para mostrarte cómo funciona aplicado a tu municipio.</a:t>
            </a:r>
            <a:endParaRPr lang="en-US" sz="1200" dirty="0"/>
          </a:p>
        </p:txBody>
      </p:sp>
      <p:sp>
        <p:nvSpPr>
          <p:cNvPr id="32" name="Text 24"/>
          <p:cNvSpPr/>
          <p:nvPr/>
        </p:nvSpPr>
        <p:spPr>
          <a:xfrm>
            <a:off x="5760720" y="3703320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xpdigital.es</a:t>
            </a:r>
            <a:endParaRPr lang="en-US" sz="1300" dirty="0"/>
          </a:p>
        </p:txBody>
      </p:sp>
      <p:sp>
        <p:nvSpPr>
          <p:cNvPr id="33" name="Text 25"/>
          <p:cNvSpPr/>
          <p:nvPr/>
        </p:nvSpPr>
        <p:spPr>
          <a:xfrm>
            <a:off x="5760720" y="3977640"/>
            <a:ext cx="3017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/>
              </a:rPr>
              <a:t>info@xpdigital.es</a:t>
            </a:r>
            <a:endParaRPr lang="en-US" sz="1200" dirty="0">
              <a:solidFill>
                <a:srgbClr val="C8D8E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+34 722 309 344</a:t>
            </a:r>
            <a:endParaRPr lang="en-US" sz="1200" dirty="0"/>
          </a:p>
        </p:txBody>
      </p:sp>
      <p:sp>
        <p:nvSpPr>
          <p:cNvPr id="34" name="Shape 26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35" name="Text 27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CITY  ·  DATOS EN TIEMPO REAL  ·  AUTOMATIZACIÓN MUNICIPAL  ·  IA APLICADA</a:t>
            </a:r>
            <a:endParaRPr lang="en-US" sz="900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5C0B695-3811-3727-0924-DA5893F38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63620"/>
            <a:ext cx="1512679" cy="600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QUIÉNES SOMOS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365760" y="640080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 empresas. Un equipo.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365760" y="109728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tecnología y el conocimiento que hacen posible la Smart City municipal.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274320" y="1536192"/>
            <a:ext cx="4069080" cy="3063240"/>
          </a:xfrm>
          <a:prstGeom prst="rect">
            <a:avLst/>
          </a:prstGeom>
          <a:solidFill>
            <a:srgbClr val="111D45"/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74320" y="1536192"/>
            <a:ext cx="4069080" cy="54864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7200" y="2304288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+25 años liderando innovación tecnológica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57200" y="2798064"/>
            <a:ext cx="365760" cy="365760"/>
          </a:xfrm>
          <a:prstGeom prst="ellipse">
            <a:avLst/>
          </a:prstGeom>
          <a:solidFill>
            <a:srgbClr val="00D4FF">
              <a:alpha val="20000"/>
            </a:srgbClr>
          </a:solidFill>
          <a:ln w="12700">
            <a:solidFill>
              <a:srgbClr val="00D4FF">
                <a:alpha val="40000"/>
              </a:srgbClr>
            </a:solidFill>
            <a:prstDash val="solid"/>
          </a:ln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816352"/>
            <a:ext cx="329184" cy="329184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932688" y="2761488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+25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932688" y="2999232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años de experiencia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457200" y="3392424"/>
            <a:ext cx="365760" cy="365760"/>
          </a:xfrm>
          <a:prstGeom prst="ellipse">
            <a:avLst/>
          </a:prstGeom>
          <a:solidFill>
            <a:srgbClr val="00B4A0">
              <a:alpha val="20000"/>
            </a:srgbClr>
          </a:solidFill>
          <a:ln w="12700">
            <a:solidFill>
              <a:srgbClr val="00B4A0">
                <a:alpha val="40000"/>
              </a:srgbClr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3410712"/>
            <a:ext cx="329184" cy="329184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932688" y="3355848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FIWARE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932688" y="3593592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estándar europeo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457200" y="3986784"/>
            <a:ext cx="365760" cy="365760"/>
          </a:xfrm>
          <a:prstGeom prst="ellipse">
            <a:avLst/>
          </a:prstGeom>
          <a:solidFill>
            <a:srgbClr val="00E5A0">
              <a:alpha val="20000"/>
            </a:srgbClr>
          </a:solidFill>
          <a:ln w="12700">
            <a:solidFill>
              <a:srgbClr val="00E5A0">
                <a:alpha val="40000"/>
              </a:srgbClr>
            </a:solidFill>
            <a:prstDash val="solid"/>
          </a:ln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8" y="4005072"/>
            <a:ext cx="329184" cy="32918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32688" y="3950208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932688" y="4187952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aplicada a municipios</a:t>
            </a:r>
            <a:endParaRPr lang="en-US" sz="1050" dirty="0"/>
          </a:p>
        </p:txBody>
      </p:sp>
      <p:sp>
        <p:nvSpPr>
          <p:cNvPr id="23" name="Shape 18"/>
          <p:cNvSpPr/>
          <p:nvPr/>
        </p:nvSpPr>
        <p:spPr>
          <a:xfrm>
            <a:off x="4800600" y="1536192"/>
            <a:ext cx="4069080" cy="3063240"/>
          </a:xfrm>
          <a:prstGeom prst="rect">
            <a:avLst/>
          </a:prstGeom>
          <a:solidFill>
            <a:srgbClr val="111D45"/>
          </a:solidFill>
          <a:ln w="12700">
            <a:solidFill>
              <a:srgbClr val="1155FF">
                <a:alpha val="60000"/>
              </a:srgbClr>
            </a:solidFill>
            <a:prstDash val="solid"/>
          </a:ln>
        </p:spPr>
      </p:sp>
      <p:sp>
        <p:nvSpPr>
          <p:cNvPr id="24" name="Shape 19"/>
          <p:cNvSpPr/>
          <p:nvPr/>
        </p:nvSpPr>
        <p:spPr>
          <a:xfrm>
            <a:off x="4800600" y="1536192"/>
            <a:ext cx="4069080" cy="54864"/>
          </a:xfrm>
          <a:prstGeom prst="rect">
            <a:avLst/>
          </a:prstGeom>
          <a:solidFill>
            <a:srgbClr val="1155FF"/>
          </a:solidFill>
          <a:ln w="12700">
            <a:solidFill>
              <a:srgbClr val="1155FF"/>
            </a:solidFill>
            <a:prstDash val="solid"/>
          </a:ln>
        </p:spPr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480" y="1767388"/>
            <a:ext cx="2382520" cy="348869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4983480" y="2304288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años transformando empresas con tecnología</a:t>
            </a:r>
            <a:endParaRPr lang="en-US" sz="1250" dirty="0"/>
          </a:p>
        </p:txBody>
      </p:sp>
      <p:sp>
        <p:nvSpPr>
          <p:cNvPr id="27" name="Shape 21"/>
          <p:cNvSpPr/>
          <p:nvPr/>
        </p:nvSpPr>
        <p:spPr>
          <a:xfrm>
            <a:off x="4983480" y="2798064"/>
            <a:ext cx="365760" cy="365760"/>
          </a:xfrm>
          <a:prstGeom prst="ellipse">
            <a:avLst/>
          </a:prstGeom>
          <a:solidFill>
            <a:srgbClr val="1E6EFF">
              <a:alpha val="20000"/>
            </a:srgbClr>
          </a:solidFill>
          <a:ln w="12700">
            <a:solidFill>
              <a:srgbClr val="1E6EFF">
                <a:alpha val="40000"/>
              </a:srgbClr>
            </a:solidFill>
            <a:prstDash val="solid"/>
          </a:ln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768" y="2816352"/>
            <a:ext cx="329184" cy="32918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458968" y="2761488"/>
            <a:ext cx="731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6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400" dirty="0"/>
          </a:p>
        </p:txBody>
      </p:sp>
      <p:sp>
        <p:nvSpPr>
          <p:cNvPr id="30" name="Text 23"/>
          <p:cNvSpPr/>
          <p:nvPr/>
        </p:nvSpPr>
        <p:spPr>
          <a:xfrm>
            <a:off x="5458968" y="2999232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años en el mundo de la informática</a:t>
            </a:r>
            <a:endParaRPr lang="en-US" sz="1050" dirty="0"/>
          </a:p>
        </p:txBody>
      </p:sp>
      <p:sp>
        <p:nvSpPr>
          <p:cNvPr id="31" name="Shape 24"/>
          <p:cNvSpPr/>
          <p:nvPr/>
        </p:nvSpPr>
        <p:spPr>
          <a:xfrm>
            <a:off x="4983480" y="3392424"/>
            <a:ext cx="365760" cy="365760"/>
          </a:xfrm>
          <a:prstGeom prst="ellipse">
            <a:avLst/>
          </a:prstGeom>
          <a:solidFill>
            <a:srgbClr val="3399FF">
              <a:alpha val="20000"/>
            </a:srgbClr>
          </a:solidFill>
          <a:ln w="12700">
            <a:solidFill>
              <a:srgbClr val="3399FF">
                <a:alpha val="40000"/>
              </a:srgbClr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768" y="3410712"/>
            <a:ext cx="329184" cy="329184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5458968" y="3355848"/>
            <a:ext cx="731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99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00" dirty="0"/>
          </a:p>
        </p:txBody>
      </p:sp>
      <p:sp>
        <p:nvSpPr>
          <p:cNvPr id="34" name="Text 26"/>
          <p:cNvSpPr/>
          <p:nvPr/>
        </p:nvSpPr>
        <p:spPr>
          <a:xfrm>
            <a:off x="5458968" y="3593592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años en digitalización de empresas</a:t>
            </a:r>
            <a:endParaRPr lang="en-US" sz="1050" dirty="0"/>
          </a:p>
        </p:txBody>
      </p:sp>
      <p:sp>
        <p:nvSpPr>
          <p:cNvPr id="35" name="Shape 27"/>
          <p:cNvSpPr/>
          <p:nvPr/>
        </p:nvSpPr>
        <p:spPr>
          <a:xfrm>
            <a:off x="4983480" y="3986784"/>
            <a:ext cx="365760" cy="365760"/>
          </a:xfrm>
          <a:prstGeom prst="ellipse">
            <a:avLst/>
          </a:prstGeom>
          <a:solidFill>
            <a:srgbClr val="55AAFF">
              <a:alpha val="20000"/>
            </a:srgbClr>
          </a:solidFill>
          <a:ln w="12700">
            <a:solidFill>
              <a:srgbClr val="55AAFF">
                <a:alpha val="40000"/>
              </a:srgbClr>
            </a:solidFill>
            <a:prstDash val="solid"/>
          </a:ln>
        </p:spPr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1768" y="4005072"/>
            <a:ext cx="329184" cy="329184"/>
          </a:xfrm>
          <a:prstGeom prst="rect">
            <a:avLst/>
          </a:prstGeom>
        </p:spPr>
      </p:pic>
      <p:sp>
        <p:nvSpPr>
          <p:cNvPr id="37" name="Text 28"/>
          <p:cNvSpPr/>
          <p:nvPr/>
        </p:nvSpPr>
        <p:spPr>
          <a:xfrm>
            <a:off x="5458968" y="3950208"/>
            <a:ext cx="731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5AA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+20</a:t>
            </a:r>
            <a:endParaRPr lang="en-US" sz="1400" dirty="0"/>
          </a:p>
        </p:txBody>
      </p:sp>
      <p:sp>
        <p:nvSpPr>
          <p:cNvPr id="38" name="Text 29"/>
          <p:cNvSpPr/>
          <p:nvPr/>
        </p:nvSpPr>
        <p:spPr>
          <a:xfrm>
            <a:off x="5458968" y="4187952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profesionales en el equipo</a:t>
            </a:r>
            <a:endParaRPr lang="en-US" sz="1050" dirty="0"/>
          </a:p>
        </p:txBody>
      </p:sp>
      <p:sp>
        <p:nvSpPr>
          <p:cNvPr id="39" name="Shape 30"/>
          <p:cNvSpPr/>
          <p:nvPr/>
        </p:nvSpPr>
        <p:spPr>
          <a:xfrm>
            <a:off x="4224528" y="2788920"/>
            <a:ext cx="694944" cy="694944"/>
          </a:xfrm>
          <a:prstGeom prst="ellipse">
            <a:avLst/>
          </a:prstGeom>
          <a:solidFill>
            <a:srgbClr val="0D1B3E"/>
          </a:solidFill>
          <a:ln w="1905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40" name="Text 31"/>
          <p:cNvSpPr/>
          <p:nvPr/>
        </p:nvSpPr>
        <p:spPr>
          <a:xfrm>
            <a:off x="4224528" y="2788920"/>
            <a:ext cx="69494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</a:t>
            </a:r>
            <a:endParaRPr lang="en-US" sz="2600" dirty="0"/>
          </a:p>
        </p:txBody>
      </p:sp>
      <p:sp>
        <p:nvSpPr>
          <p:cNvPr id="41" name="Shape 32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42" name="Text 33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Tecnología · Experiencia · Conocimiento municipal · Innovación aplicada</a:t>
            </a:r>
            <a:endParaRPr lang="en-US" sz="110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17A68829-1989-32A0-9184-23C19AA7DB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717" y="1763408"/>
            <a:ext cx="888855" cy="3528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7940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PROBLEMA ACTUAL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79400" y="68580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 ayuntamientos gestionan el siglo XXI con herramientas del siglo XX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79400" y="1778000"/>
            <a:ext cx="2692400" cy="2560320"/>
          </a:xfrm>
          <a:prstGeom prst="rect">
            <a:avLst/>
          </a:prstGeom>
          <a:solidFill>
            <a:srgbClr val="111D45"/>
          </a:solidFill>
          <a:ln w="12700">
            <a:solidFill>
              <a:srgbClr val="FF8C42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79400" y="1778000"/>
            <a:ext cx="2692400" cy="64008"/>
          </a:xfrm>
          <a:prstGeom prst="rect">
            <a:avLst/>
          </a:prstGeom>
          <a:solidFill>
            <a:srgbClr val="FF8C42"/>
          </a:solidFill>
          <a:ln w="12700">
            <a:solidFill>
              <a:srgbClr val="FF8C42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905000"/>
            <a:ext cx="384048" cy="38404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11480" y="2362200"/>
            <a:ext cx="2413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 grandes ciudades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11480" y="2781300"/>
            <a:ext cx="24130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Tienen portales digitales costosos (como VLCi en Valencia), desarrollados por grandes operadoras a precios inaccesibles para la mayoría de municipios.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25800" y="1778000"/>
            <a:ext cx="2692400" cy="2560320"/>
          </a:xfrm>
          <a:prstGeom prst="rect">
            <a:avLst/>
          </a:prstGeom>
          <a:solidFill>
            <a:srgbClr val="111D45"/>
          </a:solidFill>
          <a:ln w="12700">
            <a:solidFill>
              <a:srgbClr val="8B5CF6">
                <a:alpha val="4000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3225800" y="1778000"/>
            <a:ext cx="2692400" cy="64008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848" y="1905000"/>
            <a:ext cx="384048" cy="38404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355848" y="2362200"/>
            <a:ext cx="2413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Sistemas orientados al proveedor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3355848" y="2781300"/>
            <a:ext cx="24130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 soluciones existentes facilitan la operativa del proveedor, no dan visibilidad ni control al ayuntamiento. Por eso no las usan ni las ponen en valor.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6172200" y="1778000"/>
            <a:ext cx="2692400" cy="2560320"/>
          </a:xfrm>
          <a:prstGeom prst="rect">
            <a:avLst/>
          </a:prstGeom>
          <a:solidFill>
            <a:srgbClr val="111D45"/>
          </a:solidFill>
          <a:ln w="12700">
            <a:solidFill>
              <a:srgbClr val="00D4FF">
                <a:alpha val="40000"/>
              </a:srgbClr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6172200" y="1778000"/>
            <a:ext cx="2692400" cy="64008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16" y="1905000"/>
            <a:ext cx="384048" cy="38404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300216" y="2362200"/>
            <a:ext cx="2413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resultado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6300216" y="2781300"/>
            <a:ext cx="24130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político sin visibilidad real. El técnico apagando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fuegos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El ciudadano esperando sin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Y nadie con el control.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274320" y="4617720"/>
            <a:ext cx="8595360" cy="384048"/>
          </a:xfrm>
          <a:prstGeom prst="rect">
            <a:avLst/>
          </a:prstGeom>
          <a:solidFill>
            <a:srgbClr val="00D4FF">
              <a:alpha val="15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457200" y="4645152"/>
            <a:ext cx="8229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problema real y sin resolver en miles de ayuntamientos españoles — hasta ahora.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485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 3 NECESIDADES REALES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365760" y="640080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Tranquilidad, control y anticipación.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65760" y="1143000"/>
            <a:ext cx="6400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 complicaciones.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274320" y="1737360"/>
            <a:ext cx="2788920" cy="2743200"/>
          </a:xfrm>
          <a:prstGeom prst="rect">
            <a:avLst/>
          </a:prstGeom>
          <a:solidFill>
            <a:srgbClr val="111D45"/>
          </a:solidFill>
          <a:ln w="12700">
            <a:solidFill>
              <a:srgbClr val="00D4FF">
                <a:alpha val="60000"/>
              </a:srgbClr>
            </a:solidFill>
            <a:prstDash val="solid"/>
          </a:ln>
          <a:effectLst>
            <a:outerShdw blurRad="190500" dist="508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11480" y="1828800"/>
            <a:ext cx="475488" cy="475488"/>
          </a:xfrm>
          <a:prstGeom prst="ellipse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11480" y="1828800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1874520"/>
            <a:ext cx="365760" cy="36576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11480" y="2423160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Saber que todo va bien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11480" y="274320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o mal, de un vistazo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411480" y="3063240"/>
            <a:ext cx="25146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Cuadro de mando claro que refleje el estado real del municipio: servicios, incidencias, costes y atención ciudadana. Todo en una pantalla.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218688" y="1737360"/>
            <a:ext cx="2788920" cy="2743200"/>
          </a:xfrm>
          <a:prstGeom prst="rect">
            <a:avLst/>
          </a:prstGeom>
          <a:solidFill>
            <a:srgbClr val="111D45"/>
          </a:solidFill>
          <a:ln w="12700">
            <a:solidFill>
              <a:srgbClr val="00B4A0">
                <a:alpha val="60000"/>
              </a:srgbClr>
            </a:solidFill>
            <a:prstDash val="solid"/>
          </a:ln>
          <a:effectLst>
            <a:outerShdw blurRad="190500" dist="508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3355848" y="1828800"/>
            <a:ext cx="475488" cy="475488"/>
          </a:xfrm>
          <a:prstGeom prst="ellipse">
            <a:avLst/>
          </a:prstGeom>
          <a:solidFill>
            <a:srgbClr val="00B4A0"/>
          </a:solidFill>
          <a:ln w="12700">
            <a:solidFill>
              <a:srgbClr val="00B4A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355848" y="1828800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248" y="1874520"/>
            <a:ext cx="365760" cy="36576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3355848" y="2423160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Detectar problemas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3355848" y="274320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B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 de que ocurran</a:t>
            </a:r>
            <a:endParaRPr lang="en-US" sz="1100" dirty="0"/>
          </a:p>
        </p:txBody>
      </p:sp>
      <p:sp>
        <p:nvSpPr>
          <p:cNvPr id="19" name="Text 15"/>
          <p:cNvSpPr/>
          <p:nvPr/>
        </p:nvSpPr>
        <p:spPr>
          <a:xfrm>
            <a:off x="3355848" y="3063240"/>
            <a:ext cx="25146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sistema que identifica anomalías y tendencias negativas antes de que se conviertan en urgencias que obligan a improvisar.</a:t>
            </a:r>
            <a:endParaRPr lang="en-US" sz="1100" dirty="0"/>
          </a:p>
        </p:txBody>
      </p:sp>
      <p:sp>
        <p:nvSpPr>
          <p:cNvPr id="20" name="Shape 16"/>
          <p:cNvSpPr/>
          <p:nvPr/>
        </p:nvSpPr>
        <p:spPr>
          <a:xfrm>
            <a:off x="6163056" y="1737360"/>
            <a:ext cx="2788920" cy="2743200"/>
          </a:xfrm>
          <a:prstGeom prst="rect">
            <a:avLst/>
          </a:prstGeom>
          <a:solidFill>
            <a:srgbClr val="111D45"/>
          </a:solidFill>
          <a:ln w="12700">
            <a:solidFill>
              <a:srgbClr val="00E5A0">
                <a:alpha val="60000"/>
              </a:srgbClr>
            </a:solidFill>
            <a:prstDash val="solid"/>
          </a:ln>
          <a:effectLst>
            <a:outerShdw blurRad="190500" dist="508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21" name="Shape 17"/>
          <p:cNvSpPr/>
          <p:nvPr/>
        </p:nvSpPr>
        <p:spPr>
          <a:xfrm>
            <a:off x="6300216" y="1828800"/>
            <a:ext cx="475488" cy="475488"/>
          </a:xfrm>
          <a:prstGeom prst="ellipse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6300216" y="1828800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616" y="1874520"/>
            <a:ext cx="365760" cy="36576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6300216" y="2423160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Recibir alertas a tiempo</a:t>
            </a:r>
            <a:endParaRPr lang="en-US" sz="1400" dirty="0"/>
          </a:p>
        </p:txBody>
      </p:sp>
      <p:sp>
        <p:nvSpPr>
          <p:cNvPr id="25" name="Text 20"/>
          <p:cNvSpPr/>
          <p:nvPr/>
        </p:nvSpPr>
        <p:spPr>
          <a:xfrm>
            <a:off x="6300216" y="274320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 actuar — y dormir tranquilo</a:t>
            </a:r>
            <a:endParaRPr lang="en-US" sz="1100" dirty="0"/>
          </a:p>
        </p:txBody>
      </p:sp>
      <p:sp>
        <p:nvSpPr>
          <p:cNvPr id="26" name="Text 21"/>
          <p:cNvSpPr/>
          <p:nvPr/>
        </p:nvSpPr>
        <p:spPr>
          <a:xfrm>
            <a:off x="6300216" y="3063240"/>
            <a:ext cx="25146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Notificaciones automáticas al político y al técnico. El sistema vigila 24/7 para que las personas puedan descansar.</a:t>
            </a:r>
            <a:endParaRPr lang="en-US" sz="1100" dirty="0"/>
          </a:p>
        </p:txBody>
      </p:sp>
      <p:sp>
        <p:nvSpPr>
          <p:cNvPr id="27" name="Shape 22"/>
          <p:cNvSpPr/>
          <p:nvPr/>
        </p:nvSpPr>
        <p:spPr>
          <a:xfrm>
            <a:off x="274320" y="4681728"/>
            <a:ext cx="8595360" cy="320040"/>
          </a:xfrm>
          <a:prstGeom prst="rect">
            <a:avLst/>
          </a:prstGeom>
          <a:solidFill>
            <a:srgbClr val="00D4FF">
              <a:alpha val="15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457200" y="470001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Hoy esto no está resuelto en ninguna plataforma accesible para municipios medianos y pequeños.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SOLUCIÓN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365760" y="640080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XP Digital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365760" y="1143000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 · Europea · Adaptada al municipio real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365760" y="1645920"/>
            <a:ext cx="384048" cy="384048"/>
          </a:xfrm>
          <a:prstGeom prst="ellipse">
            <a:avLst/>
          </a:prstGeom>
          <a:solidFill>
            <a:srgbClr val="00D4FF">
              <a:alpha val="20000"/>
            </a:srgbClr>
          </a:solidFill>
          <a:ln w="12700">
            <a:solidFill>
              <a:srgbClr val="00D4FF">
                <a:alpha val="40000"/>
              </a:srgbClr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1664208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68680" y="1600200"/>
            <a:ext cx="4206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Núcleo FIWARE — estándar europeo usado en grandes ciudades, ahora accesible para todos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65760" y="2359152"/>
            <a:ext cx="384048" cy="384048"/>
          </a:xfrm>
          <a:prstGeom prst="ellipse">
            <a:avLst/>
          </a:prstGeom>
          <a:solidFill>
            <a:srgbClr val="00B4A0">
              <a:alpha val="20000"/>
            </a:srgbClr>
          </a:solidFill>
          <a:ln w="12700">
            <a:solidFill>
              <a:srgbClr val="00B4A0">
                <a:alpha val="40000"/>
              </a:srgbClr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377440"/>
            <a:ext cx="347472" cy="34747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68680" y="2313432"/>
            <a:ext cx="4206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integrada: detección de anomalías, predicción de incidencias, apoyo a decisiones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365760" y="3072384"/>
            <a:ext cx="384048" cy="384048"/>
          </a:xfrm>
          <a:prstGeom prst="ellipse">
            <a:avLst/>
          </a:prstGeom>
          <a:solidFill>
            <a:srgbClr val="00E5A0">
              <a:alpha val="20000"/>
            </a:srgbClr>
          </a:solidFill>
          <a:ln w="12700">
            <a:solidFill>
              <a:srgbClr val="00E5A0">
                <a:alpha val="4000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3090672"/>
            <a:ext cx="347472" cy="34747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68680" y="3026664"/>
            <a:ext cx="4206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Centraliza todos los servicios municipales en un único punto de control</a:t>
            </a:r>
            <a:endParaRPr lang="en-US" sz="1200" dirty="0"/>
          </a:p>
        </p:txBody>
      </p:sp>
      <p:sp>
        <p:nvSpPr>
          <p:cNvPr id="15" name="Shape 10"/>
          <p:cNvSpPr/>
          <p:nvPr/>
        </p:nvSpPr>
        <p:spPr>
          <a:xfrm>
            <a:off x="365760" y="3785616"/>
            <a:ext cx="384048" cy="384048"/>
          </a:xfrm>
          <a:prstGeom prst="ellipse">
            <a:avLst/>
          </a:prstGeom>
          <a:solidFill>
            <a:srgbClr val="FF8C42">
              <a:alpha val="20000"/>
            </a:srgbClr>
          </a:solidFill>
          <a:ln w="12700">
            <a:solidFill>
              <a:srgbClr val="FF8C42">
                <a:alpha val="40000"/>
              </a:srgbClr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" y="3803904"/>
            <a:ext cx="347472" cy="34747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68680" y="3739896"/>
            <a:ext cx="4206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Desplegable en la nube (SaaS) o en servidores municipales propios</a:t>
            </a:r>
            <a:endParaRPr lang="en-US" sz="1200" dirty="0"/>
          </a:p>
        </p:txBody>
      </p:sp>
      <p:sp>
        <p:nvSpPr>
          <p:cNvPr id="18" name="Shape 12"/>
          <p:cNvSpPr/>
          <p:nvPr/>
        </p:nvSpPr>
        <p:spPr>
          <a:xfrm>
            <a:off x="5349240" y="594360"/>
            <a:ext cx="3520440" cy="406908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19" name="Text 13"/>
          <p:cNvSpPr/>
          <p:nvPr/>
        </p:nvSpPr>
        <p:spPr>
          <a:xfrm>
            <a:off x="5440680" y="658368"/>
            <a:ext cx="3337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ARQUITECTURA</a:t>
            </a:r>
            <a:endParaRPr lang="en-US" sz="800" dirty="0"/>
          </a:p>
        </p:txBody>
      </p:sp>
      <p:sp>
        <p:nvSpPr>
          <p:cNvPr id="20" name="Shape 14"/>
          <p:cNvSpPr/>
          <p:nvPr/>
        </p:nvSpPr>
        <p:spPr>
          <a:xfrm>
            <a:off x="5532120" y="1005840"/>
            <a:ext cx="3200400" cy="384048"/>
          </a:xfrm>
          <a:prstGeom prst="rect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21" name="Text 15"/>
          <p:cNvSpPr/>
          <p:nvPr/>
        </p:nvSpPr>
        <p:spPr>
          <a:xfrm>
            <a:off x="5532120" y="1005840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CIUDADANO / POLÍTICO / TÉCNICO</a:t>
            </a:r>
            <a:endParaRPr lang="en-US" sz="900" dirty="0"/>
          </a:p>
        </p:txBody>
      </p:sp>
      <p:sp>
        <p:nvSpPr>
          <p:cNvPr id="22" name="Shape 16"/>
          <p:cNvSpPr/>
          <p:nvPr/>
        </p:nvSpPr>
        <p:spPr>
          <a:xfrm>
            <a:off x="6903720" y="1389888"/>
            <a:ext cx="0" cy="118872"/>
          </a:xfrm>
          <a:prstGeom prst="line">
            <a:avLst/>
          </a:prstGeom>
          <a:noFill/>
          <a:ln w="19050">
            <a:solidFill>
              <a:srgbClr val="00D4FF">
                <a:alpha val="70000"/>
              </a:srgbClr>
            </a:solidFill>
            <a:prstDash val="solid"/>
          </a:ln>
        </p:spPr>
      </p:sp>
      <p:sp>
        <p:nvSpPr>
          <p:cNvPr id="23" name="Shape 17"/>
          <p:cNvSpPr/>
          <p:nvPr/>
        </p:nvSpPr>
        <p:spPr>
          <a:xfrm>
            <a:off x="5532120" y="1508760"/>
            <a:ext cx="3200400" cy="384048"/>
          </a:xfrm>
          <a:prstGeom prst="rect">
            <a:avLst/>
          </a:prstGeom>
          <a:solidFill>
            <a:srgbClr val="00B4A0">
              <a:alpha val="25000"/>
            </a:srgbClr>
          </a:solidFill>
          <a:ln w="12700">
            <a:solidFill>
              <a:srgbClr val="00B4A0">
                <a:alpha val="70000"/>
              </a:srgbClr>
            </a:solidFill>
            <a:prstDash val="solid"/>
          </a:ln>
        </p:spPr>
      </p:sp>
      <p:sp>
        <p:nvSpPr>
          <p:cNvPr id="24" name="Text 18"/>
          <p:cNvSpPr/>
          <p:nvPr/>
        </p:nvSpPr>
        <p:spPr>
          <a:xfrm>
            <a:off x="5532120" y="1508760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CUADROS DE MANDO &amp; ALERTAS</a:t>
            </a:r>
            <a:endParaRPr lang="en-US" sz="900" dirty="0"/>
          </a:p>
        </p:txBody>
      </p:sp>
      <p:sp>
        <p:nvSpPr>
          <p:cNvPr id="25" name="Shape 19"/>
          <p:cNvSpPr/>
          <p:nvPr/>
        </p:nvSpPr>
        <p:spPr>
          <a:xfrm>
            <a:off x="6903720" y="1892808"/>
            <a:ext cx="0" cy="118872"/>
          </a:xfrm>
          <a:prstGeom prst="line">
            <a:avLst/>
          </a:prstGeom>
          <a:noFill/>
          <a:ln w="19050">
            <a:solidFill>
              <a:srgbClr val="00B4A0">
                <a:alpha val="70000"/>
              </a:srgbClr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5532120" y="2011680"/>
            <a:ext cx="3200400" cy="384048"/>
          </a:xfrm>
          <a:prstGeom prst="rect">
            <a:avLst/>
          </a:prstGeom>
          <a:solidFill>
            <a:srgbClr val="00E5A0">
              <a:alpha val="25000"/>
            </a:srgbClr>
          </a:solidFill>
          <a:ln w="12700">
            <a:solidFill>
              <a:srgbClr val="00E5A0">
                <a:alpha val="70000"/>
              </a:srgbClr>
            </a:solidFill>
            <a:prstDash val="solid"/>
          </a:ln>
        </p:spPr>
      </p:sp>
      <p:sp>
        <p:nvSpPr>
          <p:cNvPr id="27" name="Text 21"/>
          <p:cNvSpPr/>
          <p:nvPr/>
        </p:nvSpPr>
        <p:spPr>
          <a:xfrm>
            <a:off x="5532120" y="2011680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MOTOR IA &amp; AUTOMATIZACIÓN</a:t>
            </a:r>
            <a:endParaRPr lang="en-US" sz="900" dirty="0"/>
          </a:p>
        </p:txBody>
      </p:sp>
      <p:sp>
        <p:nvSpPr>
          <p:cNvPr id="28" name="Shape 22"/>
          <p:cNvSpPr/>
          <p:nvPr/>
        </p:nvSpPr>
        <p:spPr>
          <a:xfrm>
            <a:off x="6903720" y="2395728"/>
            <a:ext cx="0" cy="118872"/>
          </a:xfrm>
          <a:prstGeom prst="line">
            <a:avLst/>
          </a:prstGeom>
          <a:noFill/>
          <a:ln w="19050">
            <a:solidFill>
              <a:srgbClr val="00E5A0">
                <a:alpha val="70000"/>
              </a:srgbClr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5532120" y="2514600"/>
            <a:ext cx="3200400" cy="384048"/>
          </a:xfrm>
          <a:prstGeom prst="rect">
            <a:avLst/>
          </a:prstGeom>
          <a:solidFill>
            <a:srgbClr val="FF8C42">
              <a:alpha val="25000"/>
            </a:srgbClr>
          </a:solidFill>
          <a:ln w="12700">
            <a:solidFill>
              <a:srgbClr val="FF8C42">
                <a:alpha val="70000"/>
              </a:srgbClr>
            </a:solidFill>
            <a:prstDash val="solid"/>
          </a:ln>
        </p:spPr>
      </p:sp>
      <p:sp>
        <p:nvSpPr>
          <p:cNvPr id="30" name="Text 24"/>
          <p:cNvSpPr/>
          <p:nvPr/>
        </p:nvSpPr>
        <p:spPr>
          <a:xfrm>
            <a:off x="5532120" y="2514600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FIWARE (CORE)</a:t>
            </a:r>
            <a:endParaRPr lang="en-US" sz="900" dirty="0"/>
          </a:p>
        </p:txBody>
      </p:sp>
      <p:sp>
        <p:nvSpPr>
          <p:cNvPr id="31" name="Shape 25"/>
          <p:cNvSpPr/>
          <p:nvPr/>
        </p:nvSpPr>
        <p:spPr>
          <a:xfrm>
            <a:off x="6903720" y="2898648"/>
            <a:ext cx="0" cy="128016"/>
          </a:xfrm>
          <a:prstGeom prst="line">
            <a:avLst/>
          </a:prstGeom>
          <a:noFill/>
          <a:ln w="19050">
            <a:solidFill>
              <a:srgbClr val="FF8C42">
                <a:alpha val="70000"/>
              </a:srgbClr>
            </a:solidFill>
            <a:prstDash val="solid"/>
          </a:ln>
        </p:spPr>
      </p:sp>
      <p:sp>
        <p:nvSpPr>
          <p:cNvPr id="32" name="Shape 26"/>
          <p:cNvSpPr/>
          <p:nvPr/>
        </p:nvSpPr>
        <p:spPr>
          <a:xfrm>
            <a:off x="5532120" y="3017520"/>
            <a:ext cx="3200400" cy="384048"/>
          </a:xfrm>
          <a:prstGeom prst="rect">
            <a:avLst/>
          </a:prstGeom>
          <a:solidFill>
            <a:srgbClr val="8B5CF6">
              <a:alpha val="25000"/>
            </a:srgbClr>
          </a:solidFill>
          <a:ln w="12700">
            <a:solidFill>
              <a:srgbClr val="8B5CF6">
                <a:alpha val="70000"/>
              </a:srgbClr>
            </a:solidFill>
            <a:prstDash val="solid"/>
          </a:ln>
        </p:spPr>
      </p:sp>
      <p:sp>
        <p:nvSpPr>
          <p:cNvPr id="33" name="Text 27"/>
          <p:cNvSpPr/>
          <p:nvPr/>
        </p:nvSpPr>
        <p:spPr>
          <a:xfrm>
            <a:off x="5532120" y="3017520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DATOS &amp; SENSORES MUNICIPALES</a:t>
            </a:r>
            <a:endParaRPr lang="en-US" sz="900" dirty="0"/>
          </a:p>
        </p:txBody>
      </p:sp>
      <p:sp>
        <p:nvSpPr>
          <p:cNvPr id="34" name="Shape 28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35" name="Text 29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Tecnología de primer nivel · Sin la complejidad ni el coste de las grandes soluciones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FF8C42"/>
          </a:solidFill>
          <a:ln w="12700">
            <a:solidFill>
              <a:srgbClr val="FF8C4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MÓDULO 1  ·  GESTIÓN Y AUTOMATIZACIÓN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365760" y="640080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ayuntamiento pasa de gestionar a base de avisos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65760" y="107899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anticiparse y gestionar automáticamente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274320" y="1645920"/>
            <a:ext cx="3931920" cy="2834640"/>
          </a:xfrm>
          <a:prstGeom prst="rect">
            <a:avLst/>
          </a:prstGeom>
          <a:solidFill>
            <a:srgbClr val="1A0A0A"/>
          </a:solidFill>
          <a:ln w="12700">
            <a:solidFill>
              <a:srgbClr val="CC4444">
                <a:alpha val="6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74320" y="1645920"/>
            <a:ext cx="3931920" cy="365760"/>
          </a:xfrm>
          <a:prstGeom prst="rect">
            <a:avLst/>
          </a:prstGeom>
          <a:solidFill>
            <a:srgbClr val="CC4444">
              <a:alpha val="40000"/>
            </a:srgbClr>
          </a:solidFill>
          <a:ln w="12700">
            <a:solidFill>
              <a:srgbClr val="CC4444">
                <a:alpha val="6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74320" y="164592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11480" y="2271621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Gestión reactiva: se actúa cuando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hay un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problema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llama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vecino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cabreado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 alcalde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411480" y="2774541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Sistemas fragmentados sin comunicación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11480" y="3277461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Decisiones basadas en intuición, no en datos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11480" y="3780381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Tareas manuales y repetitivas sin control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315968" y="2697480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4937760" y="1645920"/>
            <a:ext cx="3931920" cy="2834640"/>
          </a:xfrm>
          <a:prstGeom prst="rect">
            <a:avLst/>
          </a:prstGeom>
          <a:solidFill>
            <a:srgbClr val="0A1A0F"/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937760" y="1645920"/>
            <a:ext cx="3931920" cy="365760"/>
          </a:xfrm>
          <a:prstGeom prst="rect">
            <a:avLst/>
          </a:prstGeom>
          <a:solidFill>
            <a:srgbClr val="00E5A0">
              <a:alpha val="40000"/>
            </a:srgbClr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937760" y="164592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XP DIGITAL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074920" y="2121408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Anticipación: el sistema detecta antes de que pase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074920" y="2624328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única integrada con todos los servicios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074920" y="3127248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Decisiones respaldadas por datos y trazabilidad total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5074920" y="3630168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Automatización de tareas e IA para clasificación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FF8C42"/>
          </a:solidFill>
          <a:ln w="12700">
            <a:solidFill>
              <a:srgbClr val="FF8C42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Menos urgencias · Más control · Decisiones respaldadas por datos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0B4A0"/>
          </a:solidFill>
          <a:ln w="12700">
            <a:solidFill>
              <a:srgbClr val="00B4A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0B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MÓDULO 2  ·  ATENCIÓN CIUDADANA UNIFICADA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365760" y="6400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único punto de </a:t>
            </a:r>
            <a:r>
              <a:rPr lang="en-US" sz="22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contacto</a:t>
            </a: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 </a:t>
            </a:r>
            <a:r>
              <a:rPr lang="en-US" sz="22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</a:t>
            </a: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ciudadano</a:t>
            </a: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65760" y="1078992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0B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Integrado con todos los canales. Disponible 24/7.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57200" y="1554480"/>
            <a:ext cx="1463040" cy="685800"/>
          </a:xfrm>
          <a:prstGeom prst="roundRect">
            <a:avLst>
              <a:gd name="adj" fmla="val 13333"/>
            </a:avLst>
          </a:prstGeom>
          <a:solidFill>
            <a:srgbClr val="25D366">
              <a:alpha val="25000"/>
            </a:srgbClr>
          </a:solidFill>
          <a:ln w="12700">
            <a:solidFill>
              <a:srgbClr val="25D366">
                <a:alpha val="6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1554480"/>
            <a:ext cx="1463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148840" y="1554480"/>
            <a:ext cx="1463040" cy="685800"/>
          </a:xfrm>
          <a:prstGeom prst="roundRect">
            <a:avLst>
              <a:gd name="adj" fmla="val 13333"/>
            </a:avLst>
          </a:prstGeom>
          <a:solidFill>
            <a:srgbClr val="2AABEE">
              <a:alpha val="25000"/>
            </a:srgbClr>
          </a:solidFill>
          <a:ln w="12700">
            <a:solidFill>
              <a:srgbClr val="2AABEE">
                <a:alpha val="6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148840" y="1554480"/>
            <a:ext cx="1463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Telegram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840480" y="1554480"/>
            <a:ext cx="1463040" cy="685800"/>
          </a:xfrm>
          <a:prstGeom prst="roundRect">
            <a:avLst>
              <a:gd name="adj" fmla="val 13333"/>
            </a:avLst>
          </a:prstGeom>
          <a:solidFill>
            <a:srgbClr val="00D4FF">
              <a:alpha val="25000"/>
            </a:srgbClr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40480" y="1554480"/>
            <a:ext cx="1463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532120" y="1554480"/>
            <a:ext cx="1463040" cy="685800"/>
          </a:xfrm>
          <a:prstGeom prst="roundRect">
            <a:avLst>
              <a:gd name="adj" fmla="val 13333"/>
            </a:avLst>
          </a:prstGeom>
          <a:solidFill>
            <a:srgbClr val="8B5CF6">
              <a:alpha val="25000"/>
            </a:srgbClr>
          </a:solidFill>
          <a:ln w="12700">
            <a:solidFill>
              <a:srgbClr val="8B5CF6">
                <a:alpha val="60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532120" y="1554480"/>
            <a:ext cx="1463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7223760" y="1554480"/>
            <a:ext cx="1463040" cy="685800"/>
          </a:xfrm>
          <a:prstGeom prst="roundRect">
            <a:avLst>
              <a:gd name="adj" fmla="val 13333"/>
            </a:avLst>
          </a:prstGeom>
          <a:solidFill>
            <a:srgbClr val="FF8C42">
              <a:alpha val="25000"/>
            </a:srgbClr>
          </a:solidFill>
          <a:ln w="12700">
            <a:solidFill>
              <a:srgbClr val="FF8C42">
                <a:alpha val="60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23760" y="1554480"/>
            <a:ext cx="1463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Redes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Sociales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274320" y="2423160"/>
            <a:ext cx="4206240" cy="914400"/>
          </a:xfrm>
          <a:prstGeom prst="rect">
            <a:avLst/>
          </a:prstGeom>
          <a:solidFill>
            <a:srgbClr val="111D45"/>
          </a:solidFill>
          <a:ln w="6350">
            <a:solidFill>
              <a:srgbClr val="00B4A0">
                <a:alpha val="5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84048" y="2651760"/>
            <a:ext cx="457200" cy="457200"/>
          </a:xfrm>
          <a:prstGeom prst="ellipse">
            <a:avLst/>
          </a:prstGeom>
          <a:solidFill>
            <a:srgbClr val="00B4A0">
              <a:alpha val="30000"/>
            </a:srgbClr>
          </a:solidFill>
          <a:ln w="12700">
            <a:solidFill>
              <a:srgbClr val="00B4A0">
                <a:alpha val="5000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60120" y="249631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Registro automático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960120" y="280720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Incidencias registradas y clasificadas de forma automática sin intervención manual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709160" y="2423160"/>
            <a:ext cx="4206240" cy="914400"/>
          </a:xfrm>
          <a:prstGeom prst="rect">
            <a:avLst/>
          </a:prstGeom>
          <a:solidFill>
            <a:srgbClr val="111D45"/>
          </a:solidFill>
          <a:ln w="635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818888" y="2651760"/>
            <a:ext cx="457200" cy="457200"/>
          </a:xfrm>
          <a:prstGeom prst="ellipse">
            <a:avLst/>
          </a:prstGeom>
          <a:solidFill>
            <a:srgbClr val="00D4FF">
              <a:alpha val="30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394960" y="249631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Asistente virtual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5394960" y="280720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 y voz disponibles 24/7. El ciudadano siempre tiene respuesta inmediata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274320" y="3520440"/>
            <a:ext cx="4206240" cy="914400"/>
          </a:xfrm>
          <a:prstGeom prst="rect">
            <a:avLst/>
          </a:prstGeom>
          <a:solidFill>
            <a:srgbClr val="111D45"/>
          </a:solidFill>
          <a:ln w="635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384048" y="3749040"/>
            <a:ext cx="457200" cy="457200"/>
          </a:xfrm>
          <a:prstGeom prst="ellipse">
            <a:avLst/>
          </a:prstGeom>
          <a:solidFill>
            <a:srgbClr val="00E5A0">
              <a:alpha val="30000"/>
            </a:srgbClr>
          </a:solidFill>
          <a:ln w="1270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60120" y="359359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Seguimiento en tiempo real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960120" y="390448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ciudadano sabe en todo momento el estado de su solicitud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709160" y="3520440"/>
            <a:ext cx="4206240" cy="914400"/>
          </a:xfrm>
          <a:prstGeom prst="rect">
            <a:avLst/>
          </a:prstGeom>
          <a:solidFill>
            <a:srgbClr val="111D45"/>
          </a:solidFill>
          <a:ln w="6350">
            <a:solidFill>
              <a:srgbClr val="FF8C42">
                <a:alpha val="5000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4818888" y="3749040"/>
            <a:ext cx="457200" cy="457200"/>
          </a:xfrm>
          <a:prstGeom prst="ellipse">
            <a:avLst/>
          </a:prstGeom>
          <a:solidFill>
            <a:srgbClr val="FF8C42">
              <a:alpha val="30000"/>
            </a:srgbClr>
          </a:solidFill>
          <a:ln w="12700">
            <a:solidFill>
              <a:srgbClr val="FF8C42">
                <a:alpha val="50000"/>
              </a:srgbClr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394960" y="359359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Pantallas municipales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5394960" y="390448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Publicación automática de información, alertas y avisos en pantallas del municipio</a:t>
            </a:r>
            <a:endParaRPr lang="en-US" sz="1100" dirty="0"/>
          </a:p>
        </p:txBody>
      </p:sp>
      <p:pic>
        <p:nvPicPr>
          <p:cNvPr id="3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2670048"/>
            <a:ext cx="393192" cy="393192"/>
          </a:xfrm>
          <a:prstGeom prst="rect">
            <a:avLst/>
          </a:prstGeom>
        </p:spPr>
      </p:pic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32" y="2670048"/>
            <a:ext cx="393192" cy="393192"/>
          </a:xfrm>
          <a:prstGeom prst="rect">
            <a:avLst/>
          </a:prstGeom>
        </p:spPr>
      </p:pic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2" y="3767328"/>
            <a:ext cx="393192" cy="393192"/>
          </a:xfrm>
          <a:prstGeom prst="rect">
            <a:avLst/>
          </a:prstGeom>
        </p:spPr>
      </p:pic>
      <p:pic>
        <p:nvPicPr>
          <p:cNvPr id="3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032" y="3767328"/>
            <a:ext cx="393192" cy="393192"/>
          </a:xfrm>
          <a:prstGeom prst="rect">
            <a:avLst/>
          </a:prstGeom>
        </p:spPr>
      </p:pic>
      <p:sp>
        <p:nvSpPr>
          <p:cNvPr id="37" name="Shape 31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B4A0"/>
          </a:solidFill>
          <a:ln w="12700">
            <a:solidFill>
              <a:srgbClr val="00B4A0"/>
            </a:solidFill>
            <a:prstDash val="solid"/>
          </a:ln>
        </p:spPr>
      </p:sp>
      <p:sp>
        <p:nvSpPr>
          <p:cNvPr id="38" name="Text 32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Menos llamadas al móvil del concejal · Mejor imagen de la administración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MÓDULO 3  ·  KPIs, CUADROS DE MANDO Y ALERTAS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365760" y="62179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panel global. Un vistazo. Todo bajo control.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274320" y="1261872"/>
            <a:ext cx="2788920" cy="2834640"/>
          </a:xfrm>
          <a:prstGeom prst="rect">
            <a:avLst/>
          </a:prstGeom>
          <a:solidFill>
            <a:srgbClr val="111D45"/>
          </a:solidFill>
          <a:ln w="1270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74320" y="1261872"/>
            <a:ext cx="2788920" cy="502920"/>
          </a:xfrm>
          <a:prstGeom prst="rect">
            <a:avLst/>
          </a:prstGeom>
          <a:solidFill>
            <a:srgbClr val="00E5A0">
              <a:alpha val="25000"/>
            </a:srgbClr>
          </a:solidFill>
          <a:ln w="1270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261872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NIVEL 01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65760" y="1828800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VISIÓN GLOBAL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65760" y="2157984"/>
            <a:ext cx="2606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 del municipio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65760" y="2487168"/>
            <a:ext cx="2606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Estado completo del municipio de un vistazo. Para el político y el alcalde.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11480" y="3337560"/>
            <a:ext cx="2514600" cy="658368"/>
          </a:xfrm>
          <a:prstGeom prst="rect">
            <a:avLst/>
          </a:prstGeom>
          <a:solidFill>
            <a:srgbClr val="0D1B3E"/>
          </a:solidFill>
          <a:ln w="3810">
            <a:solidFill>
              <a:srgbClr val="00E5A0">
                <a:alpha val="4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48640" y="3548776"/>
            <a:ext cx="347472" cy="392288"/>
          </a:xfrm>
          <a:prstGeom prst="rect">
            <a:avLst/>
          </a:prstGeom>
          <a:solidFill>
            <a:srgbClr val="00E5A0">
              <a:alpha val="60000"/>
            </a:srgbClr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097280" y="3507288"/>
            <a:ext cx="347472" cy="433776"/>
          </a:xfrm>
          <a:prstGeom prst="rect">
            <a:avLst/>
          </a:prstGeom>
          <a:solidFill>
            <a:srgbClr val="00E5A0">
              <a:alpha val="60000"/>
            </a:srgbClr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645920" y="3634253"/>
            <a:ext cx="347472" cy="306811"/>
          </a:xfrm>
          <a:prstGeom prst="rect">
            <a:avLst/>
          </a:prstGeom>
          <a:solidFill>
            <a:srgbClr val="00E5A0">
              <a:alpha val="60000"/>
            </a:srgbClr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2194560" y="3756185"/>
            <a:ext cx="347472" cy="184879"/>
          </a:xfrm>
          <a:prstGeom prst="rect">
            <a:avLst/>
          </a:prstGeom>
          <a:solidFill>
            <a:srgbClr val="00E5A0">
              <a:alpha val="60000"/>
            </a:srgbClr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3218688" y="1261872"/>
            <a:ext cx="2788920" cy="2834640"/>
          </a:xfrm>
          <a:prstGeom prst="rect">
            <a:avLst/>
          </a:prstGeom>
          <a:solidFill>
            <a:srgbClr val="111D45"/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218688" y="1261872"/>
            <a:ext cx="2788920" cy="502920"/>
          </a:xfrm>
          <a:prstGeom prst="rect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>
                <a:alpha val="5000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310128" y="1261872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NIVEL 02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3310128" y="1828800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VERTICAL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3310128" y="2157984"/>
            <a:ext cx="2606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 por servicio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310128" y="2487168"/>
            <a:ext cx="2606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Agua, residuos, atención ciudadana, movilidad… indicadores específicos por área.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3355848" y="3337560"/>
            <a:ext cx="2514600" cy="658368"/>
          </a:xfrm>
          <a:prstGeom prst="rect">
            <a:avLst/>
          </a:prstGeom>
          <a:solidFill>
            <a:srgbClr val="0D1B3E"/>
          </a:solidFill>
          <a:ln w="3810">
            <a:solidFill>
              <a:srgbClr val="00D4FF">
                <a:alpha val="4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493008" y="3802489"/>
            <a:ext cx="347472" cy="138575"/>
          </a:xfrm>
          <a:prstGeom prst="rect">
            <a:avLst/>
          </a:prstGeom>
          <a:solidFill>
            <a:srgbClr val="00D4FF">
              <a:alpha val="60000"/>
            </a:srgbClr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041648" y="3759742"/>
            <a:ext cx="347472" cy="181322"/>
          </a:xfrm>
          <a:prstGeom prst="rect">
            <a:avLst/>
          </a:prstGeom>
          <a:solidFill>
            <a:srgbClr val="00D4FF">
              <a:alpha val="60000"/>
            </a:srgbClr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4590288" y="3545890"/>
            <a:ext cx="347472" cy="395174"/>
          </a:xfrm>
          <a:prstGeom prst="rect">
            <a:avLst/>
          </a:prstGeom>
          <a:solidFill>
            <a:srgbClr val="00D4FF">
              <a:alpha val="60000"/>
            </a:srgbClr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138928" y="3697327"/>
            <a:ext cx="347472" cy="243737"/>
          </a:xfrm>
          <a:prstGeom prst="rect">
            <a:avLst/>
          </a:prstGeom>
          <a:solidFill>
            <a:srgbClr val="00D4FF">
              <a:alpha val="60000"/>
            </a:srgbClr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163056" y="1261872"/>
            <a:ext cx="2788920" cy="2834640"/>
          </a:xfrm>
          <a:prstGeom prst="rect">
            <a:avLst/>
          </a:prstGeom>
          <a:solidFill>
            <a:srgbClr val="111D45"/>
          </a:solidFill>
          <a:ln w="12700">
            <a:solidFill>
              <a:srgbClr val="00B4A0">
                <a:alpha val="5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163056" y="1261872"/>
            <a:ext cx="2788920" cy="502920"/>
          </a:xfrm>
          <a:prstGeom prst="rect">
            <a:avLst/>
          </a:prstGeom>
          <a:solidFill>
            <a:srgbClr val="00B4A0">
              <a:alpha val="25000"/>
            </a:srgbClr>
          </a:solidFill>
          <a:ln w="12700">
            <a:solidFill>
              <a:srgbClr val="00B4A0">
                <a:alpha val="50000"/>
              </a:srgbClr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254496" y="1261872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NIVEL 03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6254496" y="1828800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HERRAMIENTAS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6254496" y="2157984"/>
            <a:ext cx="2606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B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Acceso especializado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6254496" y="2487168"/>
            <a:ext cx="2606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Acceso directo a plataformas y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herramientas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ofrecidas</a:t>
            </a: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especializadas de cada servicio.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6300216" y="3337560"/>
            <a:ext cx="2514600" cy="658368"/>
          </a:xfrm>
          <a:prstGeom prst="rect">
            <a:avLst/>
          </a:prstGeom>
          <a:solidFill>
            <a:srgbClr val="0D1B3E"/>
          </a:solidFill>
          <a:ln w="3810">
            <a:solidFill>
              <a:srgbClr val="00B4A0">
                <a:alpha val="4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437376" y="3534464"/>
            <a:ext cx="347472" cy="406600"/>
          </a:xfrm>
          <a:prstGeom prst="rect">
            <a:avLst/>
          </a:prstGeom>
          <a:solidFill>
            <a:srgbClr val="00B4A0">
              <a:alpha val="60000"/>
            </a:srgbClr>
          </a:solidFill>
          <a:ln w="12700">
            <a:solidFill>
              <a:srgbClr val="00B4A0">
                <a:alpha val="6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986016" y="3738174"/>
            <a:ext cx="347472" cy="202890"/>
          </a:xfrm>
          <a:prstGeom prst="rect">
            <a:avLst/>
          </a:prstGeom>
          <a:solidFill>
            <a:srgbClr val="00B4A0">
              <a:alpha val="60000"/>
            </a:srgbClr>
          </a:solidFill>
          <a:ln w="12700">
            <a:solidFill>
              <a:srgbClr val="00B4A0">
                <a:alpha val="6000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534656" y="3629859"/>
            <a:ext cx="347472" cy="311205"/>
          </a:xfrm>
          <a:prstGeom prst="rect">
            <a:avLst/>
          </a:prstGeom>
          <a:solidFill>
            <a:srgbClr val="00B4A0">
              <a:alpha val="60000"/>
            </a:srgbClr>
          </a:solidFill>
          <a:ln w="12700">
            <a:solidFill>
              <a:srgbClr val="00B4A0">
                <a:alpha val="6000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8083296" y="3658528"/>
            <a:ext cx="347472" cy="282536"/>
          </a:xfrm>
          <a:prstGeom prst="rect">
            <a:avLst/>
          </a:prstGeom>
          <a:solidFill>
            <a:srgbClr val="00B4A0">
              <a:alpha val="60000"/>
            </a:srgbClr>
          </a:solidFill>
          <a:ln w="12700">
            <a:solidFill>
              <a:srgbClr val="00B4A0">
                <a:alpha val="6000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274320" y="4251960"/>
            <a:ext cx="8595360" cy="365760"/>
          </a:xfrm>
          <a:prstGeom prst="rect">
            <a:avLst/>
          </a:prstGeom>
          <a:solidFill>
            <a:srgbClr val="00E5A0">
              <a:alpha val="15000"/>
            </a:srgbClr>
          </a:solidFill>
          <a:ln w="12700">
            <a:solidFill>
              <a:srgbClr val="00E5A0">
                <a:alpha val="50000"/>
              </a:srgbClr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57200" y="427024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⊕  El ayuntamiento decide qué sensores instalar en cada servicio para mejorar el control y optimizar costes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274320" y="477316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E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Saber qué pasa · Por qué pasa · Cuándo actuar — antes de que sea un problema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91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DISEÑADO PARA CADA PERFIL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365760" y="62179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único sistema que habla el idioma de cada usuario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228600" y="1170432"/>
            <a:ext cx="2834640" cy="3703320"/>
          </a:xfrm>
          <a:prstGeom prst="rect">
            <a:avLst/>
          </a:prstGeom>
          <a:solidFill>
            <a:srgbClr val="111D45"/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8600" y="1170432"/>
            <a:ext cx="2834640" cy="73152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188720" y="1334442"/>
            <a:ext cx="914400" cy="914400"/>
          </a:xfrm>
          <a:prstGeom prst="ellipse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>
                <a:alpha val="60000"/>
              </a:srgbClr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28" y="1407594"/>
            <a:ext cx="777240" cy="77724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320040" y="228600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Político / Alcalde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320040" y="2535066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Concejal de Servicios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320040" y="2822304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6B8B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NECESITA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320040" y="300518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y transparencia pública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320040" y="332522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Resolver antes de que le </a:t>
            </a:r>
            <a:r>
              <a:rPr lang="en-US" sz="1000" dirty="0" err="1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llamen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 móvil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320040" y="364526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 para demostrar buen gobierno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320040" y="3965304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6B8B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OBTIENE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320040" y="4148184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Cuadros de mando visuales y comprensibles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320040" y="4385928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Alertas tempranas para anticiparse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320040" y="4623672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0D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Informes listos para comunicar y publicar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3200400" y="1170432"/>
            <a:ext cx="2834640" cy="3703320"/>
          </a:xfrm>
          <a:prstGeom prst="rect">
            <a:avLst/>
          </a:prstGeom>
          <a:solidFill>
            <a:srgbClr val="111D45"/>
          </a:solidFill>
          <a:ln w="12700">
            <a:solidFill>
              <a:srgbClr val="FF8C42">
                <a:alpha val="60000"/>
              </a:srgbClr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3200400" y="1170432"/>
            <a:ext cx="2834640" cy="73152"/>
          </a:xfrm>
          <a:prstGeom prst="rect">
            <a:avLst/>
          </a:prstGeom>
          <a:solidFill>
            <a:srgbClr val="FF8C42"/>
          </a:solidFill>
          <a:ln w="12700">
            <a:solidFill>
              <a:srgbClr val="FF8C42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4160520" y="1334442"/>
            <a:ext cx="914400" cy="914400"/>
          </a:xfrm>
          <a:prstGeom prst="ellipse">
            <a:avLst/>
          </a:prstGeom>
          <a:solidFill>
            <a:srgbClr val="FF8C42">
              <a:alpha val="25000"/>
            </a:srgbClr>
          </a:solidFill>
          <a:ln w="12700">
            <a:solidFill>
              <a:srgbClr val="FF8C42">
                <a:alpha val="60000"/>
              </a:srgbClr>
            </a:solidFill>
            <a:prstDash val="solid"/>
          </a:ln>
        </p:spPr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528" y="1407594"/>
            <a:ext cx="777240" cy="777240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3291840" y="228600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Técnico Municipal</a:t>
            </a:r>
            <a:endParaRPr lang="en-US" sz="1300" dirty="0"/>
          </a:p>
        </p:txBody>
      </p:sp>
      <p:sp>
        <p:nvSpPr>
          <p:cNvPr id="24" name="Text 20"/>
          <p:cNvSpPr/>
          <p:nvPr/>
        </p:nvSpPr>
        <p:spPr>
          <a:xfrm>
            <a:off x="3291840" y="2535066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Responsable Operativo</a:t>
            </a:r>
            <a:endParaRPr lang="en-US" sz="1000" dirty="0"/>
          </a:p>
        </p:txBody>
      </p:sp>
      <p:sp>
        <p:nvSpPr>
          <p:cNvPr id="25" name="Text 21"/>
          <p:cNvSpPr/>
          <p:nvPr/>
        </p:nvSpPr>
        <p:spPr>
          <a:xfrm>
            <a:off x="3291840" y="2822304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6B8B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NECESITA</a:t>
            </a:r>
            <a:endParaRPr lang="en-US" sz="900" dirty="0"/>
          </a:p>
        </p:txBody>
      </p:sp>
      <p:sp>
        <p:nvSpPr>
          <p:cNvPr id="26" name="Text 22"/>
          <p:cNvSpPr/>
          <p:nvPr/>
        </p:nvSpPr>
        <p:spPr>
          <a:xfrm>
            <a:off x="3291840" y="300518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Tranquilidad: el sistema avisa si algo va mal</a:t>
            </a:r>
            <a:endParaRPr lang="en-US" sz="1000" dirty="0"/>
          </a:p>
        </p:txBody>
      </p:sp>
      <p:sp>
        <p:nvSpPr>
          <p:cNvPr id="27" name="Text 23"/>
          <p:cNvSpPr/>
          <p:nvPr/>
        </p:nvSpPr>
        <p:spPr>
          <a:xfrm>
            <a:off x="3291840" y="332522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 global + detalle por vertical</a:t>
            </a:r>
            <a:endParaRPr lang="en-US" sz="1000" dirty="0"/>
          </a:p>
        </p:txBody>
      </p:sp>
      <p:sp>
        <p:nvSpPr>
          <p:cNvPr id="28" name="Text 24"/>
          <p:cNvSpPr/>
          <p:nvPr/>
        </p:nvSpPr>
        <p:spPr>
          <a:xfrm>
            <a:off x="3291840" y="364526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Justificar decisiones con datos</a:t>
            </a:r>
            <a:endParaRPr lang="en-US" sz="1000" dirty="0"/>
          </a:p>
        </p:txBody>
      </p:sp>
      <p:sp>
        <p:nvSpPr>
          <p:cNvPr id="29" name="Text 25"/>
          <p:cNvSpPr/>
          <p:nvPr/>
        </p:nvSpPr>
        <p:spPr>
          <a:xfrm>
            <a:off x="3291840" y="3965304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6B8B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OBTIENE</a:t>
            </a:r>
            <a:endParaRPr lang="en-US" sz="900" dirty="0"/>
          </a:p>
        </p:txBody>
      </p:sp>
      <p:sp>
        <p:nvSpPr>
          <p:cNvPr id="30" name="Text 26"/>
          <p:cNvSpPr/>
          <p:nvPr/>
        </p:nvSpPr>
        <p:spPr>
          <a:xfrm>
            <a:off x="3291840" y="4148184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niveles de dashboard: global, vertical, herramienta</a:t>
            </a:r>
            <a:endParaRPr lang="en-US" sz="950" dirty="0"/>
          </a:p>
        </p:txBody>
      </p:sp>
      <p:sp>
        <p:nvSpPr>
          <p:cNvPr id="31" name="Text 27"/>
          <p:cNvSpPr/>
          <p:nvPr/>
        </p:nvSpPr>
        <p:spPr>
          <a:xfrm>
            <a:off x="3291840" y="4385928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Alertas automáticas en tiempo real</a:t>
            </a:r>
            <a:endParaRPr lang="en-US" sz="950" dirty="0"/>
          </a:p>
        </p:txBody>
      </p:sp>
      <p:sp>
        <p:nvSpPr>
          <p:cNvPr id="32" name="Text 28"/>
          <p:cNvSpPr/>
          <p:nvPr/>
        </p:nvSpPr>
        <p:spPr>
          <a:xfrm>
            <a:off x="3291840" y="4623672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8C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Trazabilidad completa de cada proceso</a:t>
            </a:r>
            <a:endParaRPr lang="en-US" sz="950" dirty="0"/>
          </a:p>
        </p:txBody>
      </p:sp>
      <p:sp>
        <p:nvSpPr>
          <p:cNvPr id="33" name="Shape 29"/>
          <p:cNvSpPr/>
          <p:nvPr/>
        </p:nvSpPr>
        <p:spPr>
          <a:xfrm>
            <a:off x="6172200" y="1170432"/>
            <a:ext cx="2834640" cy="3703320"/>
          </a:xfrm>
          <a:prstGeom prst="rect">
            <a:avLst/>
          </a:prstGeom>
          <a:solidFill>
            <a:srgbClr val="111D45"/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sp>
        <p:nvSpPr>
          <p:cNvPr id="34" name="Shape 30"/>
          <p:cNvSpPr/>
          <p:nvPr/>
        </p:nvSpPr>
        <p:spPr>
          <a:xfrm>
            <a:off x="6172200" y="1170432"/>
            <a:ext cx="2834640" cy="73152"/>
          </a:xfrm>
          <a:prstGeom prst="rect">
            <a:avLst/>
          </a:prstGeom>
          <a:solidFill>
            <a:srgbClr val="00E5A0"/>
          </a:solidFill>
          <a:ln w="12700">
            <a:solidFill>
              <a:srgbClr val="00E5A0"/>
            </a:solidFill>
            <a:prstDash val="solid"/>
          </a:ln>
        </p:spPr>
      </p:sp>
      <p:sp>
        <p:nvSpPr>
          <p:cNvPr id="35" name="Shape 31"/>
          <p:cNvSpPr/>
          <p:nvPr/>
        </p:nvSpPr>
        <p:spPr>
          <a:xfrm>
            <a:off x="7132320" y="1334442"/>
            <a:ext cx="914400" cy="914400"/>
          </a:xfrm>
          <a:prstGeom prst="ellipse">
            <a:avLst/>
          </a:prstGeom>
          <a:solidFill>
            <a:srgbClr val="00E5A0">
              <a:alpha val="25000"/>
            </a:srgbClr>
          </a:solidFill>
          <a:ln w="12700">
            <a:solidFill>
              <a:srgbClr val="00E5A0">
                <a:alpha val="60000"/>
              </a:srgbClr>
            </a:solidFill>
            <a:prstDash val="solid"/>
          </a:ln>
        </p:spPr>
      </p:sp>
      <p:pic>
        <p:nvPicPr>
          <p:cNvPr id="3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328" y="1407594"/>
            <a:ext cx="777240" cy="777240"/>
          </a:xfrm>
          <a:prstGeom prst="rect">
            <a:avLst/>
          </a:prstGeom>
        </p:spPr>
      </p:pic>
      <p:sp>
        <p:nvSpPr>
          <p:cNvPr id="37" name="Text 32"/>
          <p:cNvSpPr/>
          <p:nvPr/>
        </p:nvSpPr>
        <p:spPr>
          <a:xfrm>
            <a:off x="6263640" y="228600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Ciudadano</a:t>
            </a:r>
            <a:endParaRPr lang="en-US" sz="1300" dirty="0"/>
          </a:p>
        </p:txBody>
      </p:sp>
      <p:sp>
        <p:nvSpPr>
          <p:cNvPr id="38" name="Text 33"/>
          <p:cNvSpPr/>
          <p:nvPr/>
        </p:nvSpPr>
        <p:spPr>
          <a:xfrm>
            <a:off x="6263640" y="2535066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Usuario Final</a:t>
            </a:r>
            <a:endParaRPr lang="en-US" sz="1000" dirty="0"/>
          </a:p>
        </p:txBody>
      </p:sp>
      <p:sp>
        <p:nvSpPr>
          <p:cNvPr id="39" name="Text 34"/>
          <p:cNvSpPr/>
          <p:nvPr/>
        </p:nvSpPr>
        <p:spPr>
          <a:xfrm>
            <a:off x="6263640" y="2822304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6B8B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NECESITA</a:t>
            </a:r>
            <a:endParaRPr lang="en-US" sz="900" dirty="0"/>
          </a:p>
        </p:txBody>
      </p:sp>
      <p:sp>
        <p:nvSpPr>
          <p:cNvPr id="40" name="Text 35"/>
          <p:cNvSpPr/>
          <p:nvPr/>
        </p:nvSpPr>
        <p:spPr>
          <a:xfrm>
            <a:off x="6263640" y="300518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Respuesta rápida y accesible</a:t>
            </a:r>
            <a:endParaRPr lang="en-US" sz="1000" dirty="0"/>
          </a:p>
        </p:txBody>
      </p:sp>
      <p:sp>
        <p:nvSpPr>
          <p:cNvPr id="41" name="Text 36"/>
          <p:cNvSpPr/>
          <p:nvPr/>
        </p:nvSpPr>
        <p:spPr>
          <a:xfrm>
            <a:off x="6263640" y="332522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Saber que la administración actúa</a:t>
            </a:r>
            <a:endParaRPr lang="en-US" sz="1000" dirty="0"/>
          </a:p>
        </p:txBody>
      </p:sp>
      <p:sp>
        <p:nvSpPr>
          <p:cNvPr id="42" name="Text 37"/>
          <p:cNvSpPr/>
          <p:nvPr/>
        </p:nvSpPr>
        <p:spPr>
          <a:xfrm>
            <a:off x="6263640" y="3645264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Sensación de transparencia</a:t>
            </a:r>
            <a:endParaRPr lang="en-US" sz="1000" dirty="0"/>
          </a:p>
        </p:txBody>
      </p:sp>
      <p:sp>
        <p:nvSpPr>
          <p:cNvPr id="43" name="Text 38"/>
          <p:cNvSpPr/>
          <p:nvPr/>
        </p:nvSpPr>
        <p:spPr>
          <a:xfrm>
            <a:off x="6263640" y="3965304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6B8B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OBTIENE</a:t>
            </a:r>
            <a:endParaRPr lang="en-US" sz="900" dirty="0"/>
          </a:p>
        </p:txBody>
      </p:sp>
      <p:sp>
        <p:nvSpPr>
          <p:cNvPr id="44" name="Text 39"/>
          <p:cNvSpPr/>
          <p:nvPr/>
        </p:nvSpPr>
        <p:spPr>
          <a:xfrm>
            <a:off x="6263640" y="4148184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Atención 24/7 multicanal</a:t>
            </a:r>
            <a:endParaRPr lang="en-US" sz="950" dirty="0"/>
          </a:p>
        </p:txBody>
      </p:sp>
      <p:sp>
        <p:nvSpPr>
          <p:cNvPr id="45" name="Text 40"/>
          <p:cNvSpPr/>
          <p:nvPr/>
        </p:nvSpPr>
        <p:spPr>
          <a:xfrm>
            <a:off x="6263640" y="4385928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Seguimiento en tiempo real de solicitudes</a:t>
            </a:r>
            <a:endParaRPr lang="en-US" sz="950" dirty="0"/>
          </a:p>
        </p:txBody>
      </p:sp>
      <p:sp>
        <p:nvSpPr>
          <p:cNvPr id="46" name="Text 41"/>
          <p:cNvSpPr/>
          <p:nvPr/>
        </p:nvSpPr>
        <p:spPr>
          <a:xfrm>
            <a:off x="6263640" y="4623672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 proactiva en pantallas municipales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10203C-D352-4366-A784-C64DE327EEF5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e5c797d6-61a7-4585-b44a-1afb86882d21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1783</Words>
  <Application>Microsoft Office PowerPoint</Application>
  <PresentationFormat>Presentación en pantalla (16:9)</PresentationFormat>
  <Paragraphs>261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para Ayuntamientos - XP Digital</dc:title>
  <dc:subject>PptxGenJS Presentation</dc:subject>
  <dc:creator>PptxGenJS</dc:creator>
  <cp:lastModifiedBy>Xavier Jorge Cerdá</cp:lastModifiedBy>
  <cp:revision>7</cp:revision>
  <dcterms:created xsi:type="dcterms:W3CDTF">2026-04-01T15:10:39Z</dcterms:created>
  <dcterms:modified xsi:type="dcterms:W3CDTF">2026-07-02T12:05:57Z</dcterms:modified>
</cp:coreProperties>
</file>